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1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2.xml" ContentType="application/vnd.openxmlformats-officedocument.presentationml.tag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29" r:id="rId1"/>
  </p:sldMasterIdLst>
  <p:notesMasterIdLst>
    <p:notesMasterId r:id="rId37"/>
  </p:notesMasterIdLst>
  <p:handoutMasterIdLst>
    <p:handoutMasterId r:id="rId38"/>
  </p:handoutMasterIdLst>
  <p:sldIdLst>
    <p:sldId id="256" r:id="rId2"/>
    <p:sldId id="461" r:id="rId3"/>
    <p:sldId id="376" r:id="rId4"/>
    <p:sldId id="377" r:id="rId5"/>
    <p:sldId id="408" r:id="rId6"/>
    <p:sldId id="426" r:id="rId7"/>
    <p:sldId id="429" r:id="rId8"/>
    <p:sldId id="430" r:id="rId9"/>
    <p:sldId id="431" r:id="rId10"/>
    <p:sldId id="432" r:id="rId11"/>
    <p:sldId id="428" r:id="rId12"/>
    <p:sldId id="433" r:id="rId13"/>
    <p:sldId id="435" r:id="rId14"/>
    <p:sldId id="436" r:id="rId15"/>
    <p:sldId id="437" r:id="rId16"/>
    <p:sldId id="425" r:id="rId17"/>
    <p:sldId id="423" r:id="rId18"/>
    <p:sldId id="440" r:id="rId19"/>
    <p:sldId id="439" r:id="rId20"/>
    <p:sldId id="444" r:id="rId21"/>
    <p:sldId id="453" r:id="rId22"/>
    <p:sldId id="445" r:id="rId23"/>
    <p:sldId id="446" r:id="rId24"/>
    <p:sldId id="447" r:id="rId25"/>
    <p:sldId id="448" r:id="rId26"/>
    <p:sldId id="449" r:id="rId27"/>
    <p:sldId id="450" r:id="rId28"/>
    <p:sldId id="451" r:id="rId29"/>
    <p:sldId id="452" r:id="rId30"/>
    <p:sldId id="455" r:id="rId31"/>
    <p:sldId id="460" r:id="rId32"/>
    <p:sldId id="456" r:id="rId33"/>
    <p:sldId id="454" r:id="rId34"/>
    <p:sldId id="457" r:id="rId35"/>
    <p:sldId id="458" r:id="rId3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843" autoAdjust="0"/>
    <p:restoredTop sz="92246" autoAdjust="0"/>
  </p:normalViewPr>
  <p:slideViewPr>
    <p:cSldViewPr snapToGrid="0" snapToObjects="1">
      <p:cViewPr varScale="1">
        <p:scale>
          <a:sx n="98" d="100"/>
          <a:sy n="98" d="100"/>
        </p:scale>
        <p:origin x="936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BF8044-1598-EF4E-BBDA-D110E031C231}" type="datetimeFigureOut">
              <a:rPr lang="en-US" smtClean="0"/>
              <a:t>2/25/21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2F2A42-ED51-374F-BBBC-F1258454E8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5528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EE2225-873F-6F40-BA29-3AE101B223B8}" type="datetimeFigureOut">
              <a:rPr lang="en-US" smtClean="0"/>
              <a:t>2/25/21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00F789-BC41-F84C-B61C-313B216D0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78845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5473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Ex-ante:</a:t>
            </a:r>
            <a:r>
              <a:rPr lang="en-US" baseline="0" dirty="0"/>
              <a:t> before any agents see their types</a:t>
            </a:r>
          </a:p>
          <a:p>
            <a:r>
              <a:rPr lang="en-US" baseline="0" dirty="0"/>
              <a:t>Ex-interim: after I’ve seen my type, but I haven’t seen your types</a:t>
            </a:r>
          </a:p>
          <a:p>
            <a:r>
              <a:rPr lang="en-US" baseline="0" dirty="0"/>
              <a:t>Ex-post: I know my type and I know your types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476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605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(1)  We start with some arbitrary mechanism</a:t>
            </a:r>
            <a:r>
              <a:rPr lang="en-US" baseline="0" dirty="0"/>
              <a:t> M that implements a social welfare function</a:t>
            </a:r>
          </a:p>
          <a:p>
            <a:endParaRPr lang="en-US" baseline="0" dirty="0"/>
          </a:p>
          <a:p>
            <a:pPr marL="228600" indent="-228600">
              <a:buAutoNum type="arabicParenBoth" startAt="2"/>
            </a:pPr>
            <a:r>
              <a:rPr lang="en-US" dirty="0"/>
              <a:t>Replace each player with a simulator – these will compute,</a:t>
            </a:r>
            <a:r>
              <a:rPr lang="en-US" baseline="0" dirty="0"/>
              <a:t> given a player’s type, her best strategy in M</a:t>
            </a:r>
          </a:p>
          <a:p>
            <a:pPr marL="228600" indent="-228600">
              <a:buAutoNum type="arabicParenBoth" startAt="2"/>
            </a:pPr>
            <a:endParaRPr lang="en-US" baseline="0" dirty="0"/>
          </a:p>
          <a:p>
            <a:pPr marL="228600" indent="-228600">
              <a:buAutoNum type="arabicParenBoth" startAt="2"/>
            </a:pPr>
            <a:r>
              <a:rPr lang="en-US" baseline="0" dirty="0"/>
              <a:t>New direct mechanism M’ just asks for types, feeds into simulators, produces same outcome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248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5445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4845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“Cup” as in a tournament cup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9921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Marquis</a:t>
            </a:r>
            <a:r>
              <a:rPr lang="en-US" baseline="0" dirty="0"/>
              <a:t> de Condorcet – one of the leaders of the French revolution (18</a:t>
            </a:r>
            <a:r>
              <a:rPr lang="en-US" baseline="30000" dirty="0"/>
              <a:t>th</a:t>
            </a:r>
            <a:r>
              <a:rPr lang="en-US" baseline="0" dirty="0"/>
              <a:t> century), died in prison after the revolution – probably should’ve tried a better voting rule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5769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eaLnBrk="1" hangingPunct="1">
              <a:spcBef>
                <a:spcPct val="20000"/>
              </a:spcBef>
              <a:buFontTx/>
              <a:buChar char="•"/>
            </a:pPr>
            <a:r>
              <a:rPr lang="en-US" dirty="0"/>
              <a:t>IIA: </a:t>
            </a:r>
            <a:r>
              <a:rPr lang="en-US" altLang="en-US" sz="2800" dirty="0"/>
              <a:t>if</a:t>
            </a:r>
            <a:r>
              <a:rPr lang="en-US" altLang="en-US" sz="2800" baseline="0" dirty="0"/>
              <a:t> </a:t>
            </a:r>
            <a:r>
              <a:rPr lang="en-US" altLang="en-US" sz="2400" dirty="0"/>
              <a:t>the voting rule ranks a above b for the current set of votes, </a:t>
            </a:r>
            <a:r>
              <a:rPr lang="en-US" altLang="en-US" sz="2400" baseline="0" dirty="0"/>
              <a:t>and then</a:t>
            </a:r>
            <a:r>
              <a:rPr lang="en-US" altLang="en-US" sz="2400" dirty="0"/>
              <a:t> we change the votes but do not change which is ahead between a and b in each vote</a:t>
            </a:r>
            <a:r>
              <a:rPr lang="en-US" altLang="en-US" sz="2400" baseline="0" dirty="0"/>
              <a:t> </a:t>
            </a:r>
            <a:r>
              <a:rPr lang="is-IS" altLang="en-US" sz="2400" baseline="0" dirty="0"/>
              <a:t>… </a:t>
            </a:r>
            <a:r>
              <a:rPr lang="en-US" altLang="en-US" sz="2800" dirty="0"/>
              <a:t>then a should still be ranked ahead of b.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1092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6436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Stanley Reiter diagram.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33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0748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6549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8600"/>
            <a:ext cx="7772400" cy="4571999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8800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800600"/>
            <a:ext cx="6858000" cy="914400"/>
          </a:xfrm>
        </p:spPr>
        <p:txBody>
          <a:bodyPr/>
          <a:lstStyle>
            <a:lvl1pPr marL="0" indent="0" algn="l">
              <a:buNone/>
              <a:defRPr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86333-28BD-A947-A519-0A286E9413BC}" type="datetime1">
              <a:rPr lang="en-US" smtClean="0"/>
              <a:t>2/25/21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Thesis Defense</a:t>
            </a:r>
          </a:p>
        </p:txBody>
      </p:sp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A9B540C-44DA-4F69-89C9-7C84606640D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7656EC-4D96-7840-A729-DB11CF6F378B}" type="datetime1">
              <a:rPr lang="en-US" smtClean="0"/>
              <a:t>2/25/21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Thesis Defense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6DBDB7-8DEA-6947-B121-EDF54A0EFA79}" type="datetime1">
              <a:rPr lang="en-US" smtClean="0"/>
              <a:t>2/25/21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Thesis Defense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A37B2FC-DEF2-DC49-BD13-BED659B8F52E}" type="datetime1">
              <a:rPr lang="en-US" smtClean="0"/>
              <a:t>2/25/21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John P. Dickerson - Thesis Defense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AED463B-79DD-8140-8663-C64DDA2F042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9579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F3677-B2BE-9A4B-8605-65D6F0D2A7B2}" type="datetime1">
              <a:rPr lang="en-US" smtClean="0"/>
              <a:t>2/25/21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Thesis Defense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47800"/>
            <a:ext cx="7772400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28601"/>
            <a:ext cx="7772400" cy="10668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74606-28E3-634A-AC9D-82327187F5F4}" type="datetime1">
              <a:rPr lang="en-US" smtClean="0"/>
              <a:t>2/25/21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John P. Dickerson - Thesis Defense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3068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016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BBC81-3464-6642-9AEA-CD3D73234448}" type="datetime1">
              <a:rPr lang="en-US" smtClean="0"/>
              <a:t>2/25/21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Thesis Defense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7632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7632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3208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3208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613F5-4D58-6849-8EE5-75DE10D21205}" type="datetime1">
              <a:rPr lang="en-US" smtClean="0"/>
              <a:t>2/25/21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Thesis Defense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D0608-9350-3343-9C91-DC171425059A}" type="datetime1">
              <a:rPr lang="en-US" smtClean="0"/>
              <a:t>2/25/21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Thesis Defense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63E84C-AE77-3449-A9AC-44631D74E80F}" type="datetime1">
              <a:rPr lang="en-US" smtClean="0"/>
              <a:t>2/25/21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Thesis Defense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09F10D-F101-CE42-9D75-862E368E10E4}" type="datetime1">
              <a:rPr lang="en-US" smtClean="0"/>
              <a:t>2/25/21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Thesis Defense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9000877" cy="484632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715000"/>
            <a:ext cx="8153400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7B6927-701C-E44F-96C7-DCF21094A8A5}" type="datetime1">
              <a:rPr lang="en-US" smtClean="0"/>
              <a:t>2/25/21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Thesis Defense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4953000"/>
            <a:ext cx="8153400" cy="762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57912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7620000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1179B661-3DFE-114A-BCFE-21D7A39B0A38}" type="datetime1">
              <a:rPr lang="en-US" smtClean="0"/>
              <a:t>2/25/21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57500" y="6492875"/>
            <a:ext cx="3429000" cy="2838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ctr"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US"/>
              <a:t>John P. Dickerson - Thesis Defense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 b="1">
                <a:solidFill>
                  <a:schemeClr val="tx2"/>
                </a:solidFill>
              </a:defRPr>
            </a:lvl1pPr>
          </a:lstStyle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001124" y="0"/>
            <a:ext cx="142876" cy="1371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001124" y="1371600"/>
            <a:ext cx="142876" cy="5486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732" r:id="rId3"/>
    <p:sldLayoutId id="2147483733" r:id="rId4"/>
    <p:sldLayoutId id="2147483734" r:id="rId5"/>
    <p:sldLayoutId id="2147483735" r:id="rId6"/>
    <p:sldLayoutId id="2147483736" r:id="rId7"/>
    <p:sldLayoutId id="2147483737" r:id="rId8"/>
    <p:sldLayoutId id="2147483738" r:id="rId9"/>
    <p:sldLayoutId id="2147483739" r:id="rId10"/>
    <p:sldLayoutId id="2147483740" r:id="rId11"/>
    <p:sldLayoutId id="2147483741" r:id="rId12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 cap="all" spc="-6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tiff"/><Relationship Id="rId4" Type="http://schemas.openxmlformats.org/officeDocument/2006/relationships/image" Target="../media/image17.tif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47343"/>
            <a:ext cx="7772400" cy="3783744"/>
          </a:xfrm>
        </p:spPr>
        <p:txBody>
          <a:bodyPr>
            <a:normAutofit/>
          </a:bodyPr>
          <a:lstStyle/>
          <a:p>
            <a:r>
              <a:rPr lang="en-US" sz="4000" dirty="0"/>
              <a:t>Applied Mechanism Design For Social Good</a:t>
            </a:r>
            <a:endParaRPr lang="en-US" sz="4800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2923507"/>
            <a:ext cx="6858000" cy="641234"/>
          </a:xfrm>
        </p:spPr>
        <p:txBody>
          <a:bodyPr/>
          <a:lstStyle/>
          <a:p>
            <a:r>
              <a:rPr lang="en-US" dirty="0"/>
              <a:t>John P Dickerson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5080696"/>
            <a:ext cx="257638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Lecture #7 – 02/16/2021</a:t>
            </a:r>
          </a:p>
          <a:p>
            <a:r>
              <a:rPr lang="en-US" sz="1600" b="1" dirty="0"/>
              <a:t>Lecture #8 – 02/18/2021</a:t>
            </a:r>
          </a:p>
          <a:p>
            <a:endParaRPr lang="en-US" sz="1600" b="1" dirty="0"/>
          </a:p>
          <a:p>
            <a:r>
              <a:rPr lang="en-US" sz="1600" b="1" dirty="0"/>
              <a:t>CMSC828M</a:t>
            </a:r>
          </a:p>
          <a:p>
            <a:r>
              <a:rPr lang="en-US" sz="1600" b="1" dirty="0"/>
              <a:t>Tuesdays &amp; Thursdays</a:t>
            </a:r>
          </a:p>
          <a:p>
            <a:r>
              <a:rPr lang="en-US" sz="1600" b="1" dirty="0"/>
              <a:t>2:00pm – 3:15pm</a:t>
            </a:r>
            <a:endParaRPr lang="en-US" sz="16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55713" y="5080696"/>
            <a:ext cx="3721993" cy="1293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5995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476"/>
            <a:ext cx="5791200" cy="919637"/>
          </a:xfrm>
        </p:spPr>
        <p:txBody>
          <a:bodyPr/>
          <a:lstStyle/>
          <a:p>
            <a:r>
              <a:rPr lang="en-US" dirty="0"/>
              <a:t>STV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10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0" y="6488668"/>
            <a:ext cx="510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AP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784014"/>
              </p:ext>
            </p:extLst>
          </p:nvPr>
        </p:nvGraphicFramePr>
        <p:xfrm>
          <a:off x="2379407" y="1229352"/>
          <a:ext cx="6096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53620" y="1833286"/>
            <a:ext cx="23257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Starting preference profile: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106918"/>
              </p:ext>
            </p:extLst>
          </p:nvPr>
        </p:nvGraphicFramePr>
        <p:xfrm>
          <a:off x="152400" y="3196305"/>
          <a:ext cx="6096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6563032" y="3614819"/>
            <a:ext cx="19123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Round 1, </a:t>
            </a:r>
            <a:r>
              <a:rPr lang="en-US" i="1" dirty="0"/>
              <a:t>d</a:t>
            </a:r>
            <a:r>
              <a:rPr lang="en-US" dirty="0"/>
              <a:t> has no plurality votes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6137635"/>
              </p:ext>
            </p:extLst>
          </p:nvPr>
        </p:nvGraphicFramePr>
        <p:xfrm>
          <a:off x="2379407" y="4792417"/>
          <a:ext cx="60960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255181" y="5025511"/>
            <a:ext cx="19275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Round 2, </a:t>
            </a:r>
            <a:r>
              <a:rPr lang="en-US" i="1" dirty="0"/>
              <a:t>c</a:t>
            </a:r>
            <a:r>
              <a:rPr lang="en-US" dirty="0"/>
              <a:t> has 1 plurality vote</a:t>
            </a:r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9442948"/>
              </p:ext>
            </p:extLst>
          </p:nvPr>
        </p:nvGraphicFramePr>
        <p:xfrm>
          <a:off x="152400" y="6017688"/>
          <a:ext cx="60960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6563032" y="6068060"/>
            <a:ext cx="19123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Round 3, </a:t>
            </a:r>
            <a:r>
              <a:rPr lang="en-US" i="1" dirty="0"/>
              <a:t>a</a:t>
            </a:r>
            <a:r>
              <a:rPr lang="en-US" dirty="0"/>
              <a:t> has 2 plurality votes</a:t>
            </a:r>
          </a:p>
        </p:txBody>
      </p:sp>
    </p:spTree>
    <p:extLst>
      <p:ext uri="{BB962C8B-B14F-4D97-AF65-F5344CB8AC3E}">
        <p14:creationId xmlns:p14="http://schemas.microsoft.com/office/powerpoint/2010/main" val="1683625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9" grpId="0"/>
      <p:bldP spid="11" grpId="0"/>
      <p:bldP spid="1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Manipulation: Agenda paradox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>
                <a:solidFill>
                  <a:schemeClr val="tx2"/>
                </a:solidFill>
              </a:rPr>
              <a:t>Binary protocol</a:t>
            </a:r>
            <a:r>
              <a:rPr lang="en-US" altLang="en-US" dirty="0"/>
              <a:t> (majority rule), aka “cup”</a:t>
            </a:r>
          </a:p>
          <a:p>
            <a:r>
              <a:rPr lang="en-US" altLang="en-US" dirty="0"/>
              <a:t>Three types of agents: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1185863" y="2873475"/>
            <a:ext cx="2038349" cy="1866900"/>
            <a:chOff x="747" y="2090"/>
            <a:chExt cx="1284" cy="1176"/>
          </a:xfrm>
        </p:grpSpPr>
        <p:sp>
          <p:nvSpPr>
            <p:cNvPr id="5149" name="Line 5"/>
            <p:cNvSpPr>
              <a:spLocks noChangeShapeType="1"/>
            </p:cNvSpPr>
            <p:nvPr/>
          </p:nvSpPr>
          <p:spPr bwMode="auto">
            <a:xfrm flipH="1">
              <a:off x="838" y="2090"/>
              <a:ext cx="573" cy="1169"/>
            </a:xfrm>
            <a:prstGeom prst="line">
              <a:avLst/>
            </a:prstGeom>
            <a:ln>
              <a:headEnd/>
              <a:tailE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5150" name="Line 6"/>
            <p:cNvSpPr>
              <a:spLocks noChangeShapeType="1"/>
            </p:cNvSpPr>
            <p:nvPr/>
          </p:nvSpPr>
          <p:spPr bwMode="auto">
            <a:xfrm>
              <a:off x="1411" y="2090"/>
              <a:ext cx="579" cy="1169"/>
            </a:xfrm>
            <a:prstGeom prst="line">
              <a:avLst/>
            </a:prstGeom>
            <a:ln>
              <a:headEnd/>
              <a:tailE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5151" name="Line 7"/>
            <p:cNvSpPr>
              <a:spLocks noChangeShapeType="1"/>
            </p:cNvSpPr>
            <p:nvPr/>
          </p:nvSpPr>
          <p:spPr bwMode="auto">
            <a:xfrm>
              <a:off x="1055" y="2801"/>
              <a:ext cx="232" cy="465"/>
            </a:xfrm>
            <a:prstGeom prst="line">
              <a:avLst/>
            </a:prstGeom>
            <a:ln>
              <a:headEnd/>
              <a:tailE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5152" name="Line 8"/>
            <p:cNvSpPr>
              <a:spLocks noChangeShapeType="1"/>
            </p:cNvSpPr>
            <p:nvPr/>
          </p:nvSpPr>
          <p:spPr bwMode="auto">
            <a:xfrm flipH="1">
              <a:off x="1525" y="2801"/>
              <a:ext cx="227" cy="465"/>
            </a:xfrm>
            <a:prstGeom prst="line">
              <a:avLst/>
            </a:prstGeom>
            <a:ln>
              <a:headEnd/>
              <a:tailE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5153" name="Rectangle 9"/>
            <p:cNvSpPr>
              <a:spLocks noChangeArrowheads="1"/>
            </p:cNvSpPr>
            <p:nvPr/>
          </p:nvSpPr>
          <p:spPr bwMode="auto">
            <a:xfrm>
              <a:off x="993" y="2240"/>
              <a:ext cx="120" cy="2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" charset="0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Times" charset="0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Times" charset="0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Times" charset="0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Time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9pPr>
            </a:lstStyle>
            <a:p>
              <a:r>
                <a:rPr lang="en-US" altLang="en-US" sz="2700" b="1">
                  <a:solidFill>
                    <a:srgbClr val="000000"/>
                  </a:solidFill>
                  <a:latin typeface="Helvetica" charset="0"/>
                </a:rPr>
                <a:t>x</a:t>
              </a:r>
              <a:endParaRPr lang="en-US" altLang="en-US"/>
            </a:p>
          </p:txBody>
        </p:sp>
        <p:sp>
          <p:nvSpPr>
            <p:cNvPr id="5154" name="Rectangle 10"/>
            <p:cNvSpPr>
              <a:spLocks noChangeArrowheads="1"/>
            </p:cNvSpPr>
            <p:nvPr/>
          </p:nvSpPr>
          <p:spPr bwMode="auto">
            <a:xfrm>
              <a:off x="747" y="2835"/>
              <a:ext cx="120" cy="2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" charset="0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Times" charset="0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Times" charset="0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Times" charset="0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Time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9pPr>
            </a:lstStyle>
            <a:p>
              <a:r>
                <a:rPr lang="en-US" altLang="en-US" sz="2700" b="1">
                  <a:solidFill>
                    <a:srgbClr val="000000"/>
                  </a:solidFill>
                  <a:latin typeface="Helvetica" charset="0"/>
                </a:rPr>
                <a:t>x</a:t>
              </a:r>
              <a:endParaRPr lang="en-US" altLang="en-US"/>
            </a:p>
          </p:txBody>
        </p:sp>
        <p:sp>
          <p:nvSpPr>
            <p:cNvPr id="5155" name="Rectangle 11"/>
            <p:cNvSpPr>
              <a:spLocks noChangeArrowheads="1"/>
            </p:cNvSpPr>
            <p:nvPr/>
          </p:nvSpPr>
          <p:spPr bwMode="auto">
            <a:xfrm>
              <a:off x="1646" y="2247"/>
              <a:ext cx="120" cy="2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" charset="0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Times" charset="0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Times" charset="0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Times" charset="0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Time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9pPr>
            </a:lstStyle>
            <a:p>
              <a:r>
                <a:rPr lang="en-US" altLang="en-US" sz="2700" b="1">
                  <a:solidFill>
                    <a:srgbClr val="000000"/>
                  </a:solidFill>
                  <a:latin typeface="Helvetica" charset="0"/>
                </a:rPr>
                <a:t>y</a:t>
              </a:r>
              <a:endParaRPr lang="en-US" altLang="en-US"/>
            </a:p>
          </p:txBody>
        </p:sp>
        <p:sp>
          <p:nvSpPr>
            <p:cNvPr id="5156" name="Rectangle 12"/>
            <p:cNvSpPr>
              <a:spLocks noChangeArrowheads="1"/>
            </p:cNvSpPr>
            <p:nvPr/>
          </p:nvSpPr>
          <p:spPr bwMode="auto">
            <a:xfrm>
              <a:off x="1508" y="2849"/>
              <a:ext cx="120" cy="2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" charset="0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Times" charset="0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Times" charset="0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Times" charset="0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Time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9pPr>
            </a:lstStyle>
            <a:p>
              <a:r>
                <a:rPr lang="en-US" altLang="en-US" sz="2700" b="1">
                  <a:solidFill>
                    <a:srgbClr val="000000"/>
                  </a:solidFill>
                  <a:latin typeface="Helvetica" charset="0"/>
                </a:rPr>
                <a:t>y</a:t>
              </a:r>
              <a:endParaRPr lang="en-US" altLang="en-US"/>
            </a:p>
          </p:txBody>
        </p:sp>
        <p:sp>
          <p:nvSpPr>
            <p:cNvPr id="5157" name="Rectangle 13"/>
            <p:cNvSpPr>
              <a:spLocks noChangeArrowheads="1"/>
            </p:cNvSpPr>
            <p:nvPr/>
          </p:nvSpPr>
          <p:spPr bwMode="auto">
            <a:xfrm>
              <a:off x="1203" y="2856"/>
              <a:ext cx="108" cy="2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" charset="0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Times" charset="0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Times" charset="0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Times" charset="0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Time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9pPr>
            </a:lstStyle>
            <a:p>
              <a:r>
                <a:rPr lang="en-US" altLang="en-US" sz="2700" b="1">
                  <a:solidFill>
                    <a:srgbClr val="000000"/>
                  </a:solidFill>
                  <a:latin typeface="Helvetica" charset="0"/>
                </a:rPr>
                <a:t>z</a:t>
              </a:r>
              <a:endParaRPr lang="en-US" altLang="en-US"/>
            </a:p>
          </p:txBody>
        </p:sp>
        <p:sp>
          <p:nvSpPr>
            <p:cNvPr id="5158" name="Rectangle 14"/>
            <p:cNvSpPr>
              <a:spLocks noChangeArrowheads="1"/>
            </p:cNvSpPr>
            <p:nvPr/>
          </p:nvSpPr>
          <p:spPr bwMode="auto">
            <a:xfrm>
              <a:off x="1922" y="2863"/>
              <a:ext cx="109" cy="2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" charset="0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Times" charset="0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Times" charset="0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Times" charset="0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Time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9pPr>
            </a:lstStyle>
            <a:p>
              <a:r>
                <a:rPr lang="en-US" altLang="en-US" sz="2700" b="1" dirty="0">
                  <a:solidFill>
                    <a:schemeClr val="tx2"/>
                  </a:solidFill>
                  <a:latin typeface="Helvetica" charset="0"/>
                </a:rPr>
                <a:t>z</a:t>
              </a:r>
              <a:endParaRPr lang="en-US" altLang="en-US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3" name="Group 15"/>
          <p:cNvGrpSpPr>
            <a:grpSpLocks/>
          </p:cNvGrpSpPr>
          <p:nvPr/>
        </p:nvGrpSpPr>
        <p:grpSpPr bwMode="auto">
          <a:xfrm>
            <a:off x="3535363" y="2873475"/>
            <a:ext cx="2044700" cy="1866900"/>
            <a:chOff x="2227" y="2090"/>
            <a:chExt cx="1288" cy="1176"/>
          </a:xfrm>
        </p:grpSpPr>
        <p:sp>
          <p:nvSpPr>
            <p:cNvPr id="5139" name="Line 16"/>
            <p:cNvSpPr>
              <a:spLocks noChangeShapeType="1"/>
            </p:cNvSpPr>
            <p:nvPr/>
          </p:nvSpPr>
          <p:spPr bwMode="auto">
            <a:xfrm flipH="1">
              <a:off x="2309" y="2090"/>
              <a:ext cx="581" cy="1169"/>
            </a:xfrm>
            <a:prstGeom prst="line">
              <a:avLst/>
            </a:prstGeom>
            <a:ln>
              <a:headEnd/>
              <a:tailE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5140" name="Line 17"/>
            <p:cNvSpPr>
              <a:spLocks noChangeShapeType="1"/>
            </p:cNvSpPr>
            <p:nvPr/>
          </p:nvSpPr>
          <p:spPr bwMode="auto">
            <a:xfrm>
              <a:off x="2890" y="2090"/>
              <a:ext cx="573" cy="1169"/>
            </a:xfrm>
            <a:prstGeom prst="line">
              <a:avLst/>
            </a:prstGeom>
            <a:ln>
              <a:headEnd/>
              <a:tailE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5141" name="Line 18"/>
            <p:cNvSpPr>
              <a:spLocks noChangeShapeType="1"/>
            </p:cNvSpPr>
            <p:nvPr/>
          </p:nvSpPr>
          <p:spPr bwMode="auto">
            <a:xfrm>
              <a:off x="2535" y="2801"/>
              <a:ext cx="225" cy="465"/>
            </a:xfrm>
            <a:prstGeom prst="line">
              <a:avLst/>
            </a:prstGeom>
            <a:ln>
              <a:headEnd/>
              <a:tailE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5142" name="Line 19"/>
            <p:cNvSpPr>
              <a:spLocks noChangeShapeType="1"/>
            </p:cNvSpPr>
            <p:nvPr/>
          </p:nvSpPr>
          <p:spPr bwMode="auto">
            <a:xfrm flipH="1">
              <a:off x="2991" y="2801"/>
              <a:ext cx="233" cy="465"/>
            </a:xfrm>
            <a:prstGeom prst="line">
              <a:avLst/>
            </a:prstGeom>
            <a:ln>
              <a:headEnd/>
              <a:tailE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5143" name="Rectangle 20"/>
            <p:cNvSpPr>
              <a:spLocks noChangeArrowheads="1"/>
            </p:cNvSpPr>
            <p:nvPr/>
          </p:nvSpPr>
          <p:spPr bwMode="auto">
            <a:xfrm>
              <a:off x="2495" y="2240"/>
              <a:ext cx="120" cy="2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" charset="0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Times" charset="0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Times" charset="0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Times" charset="0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Time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9pPr>
            </a:lstStyle>
            <a:p>
              <a:r>
                <a:rPr lang="en-US" altLang="en-US" sz="2700" b="1">
                  <a:solidFill>
                    <a:srgbClr val="000000"/>
                  </a:solidFill>
                  <a:latin typeface="Helvetica" charset="0"/>
                </a:rPr>
                <a:t>x</a:t>
              </a:r>
              <a:endParaRPr lang="en-US" altLang="en-US"/>
            </a:p>
          </p:txBody>
        </p:sp>
        <p:sp>
          <p:nvSpPr>
            <p:cNvPr id="5144" name="Rectangle 21"/>
            <p:cNvSpPr>
              <a:spLocks noChangeArrowheads="1"/>
            </p:cNvSpPr>
            <p:nvPr/>
          </p:nvSpPr>
          <p:spPr bwMode="auto">
            <a:xfrm>
              <a:off x="2227" y="2886"/>
              <a:ext cx="120" cy="2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" charset="0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Times" charset="0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Times" charset="0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Times" charset="0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Time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9pPr>
            </a:lstStyle>
            <a:p>
              <a:r>
                <a:rPr lang="en-US" altLang="en-US" sz="2700" b="1">
                  <a:solidFill>
                    <a:srgbClr val="000000"/>
                  </a:solidFill>
                  <a:latin typeface="Helvetica" charset="0"/>
                </a:rPr>
                <a:t>x</a:t>
              </a:r>
              <a:endParaRPr lang="en-US" altLang="en-US"/>
            </a:p>
          </p:txBody>
        </p:sp>
        <p:sp>
          <p:nvSpPr>
            <p:cNvPr id="5145" name="Rectangle 22"/>
            <p:cNvSpPr>
              <a:spLocks noChangeArrowheads="1"/>
            </p:cNvSpPr>
            <p:nvPr/>
          </p:nvSpPr>
          <p:spPr bwMode="auto">
            <a:xfrm>
              <a:off x="2690" y="2886"/>
              <a:ext cx="121" cy="2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" charset="0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Times" charset="0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Times" charset="0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Times" charset="0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Time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9pPr>
            </a:lstStyle>
            <a:p>
              <a:r>
                <a:rPr lang="en-US" altLang="en-US" sz="2700" b="1" dirty="0">
                  <a:solidFill>
                    <a:schemeClr val="tx2"/>
                  </a:solidFill>
                  <a:latin typeface="Helvetica" charset="0"/>
                </a:rPr>
                <a:t>y</a:t>
              </a:r>
              <a:endParaRPr lang="en-US" altLang="en-US" dirty="0">
                <a:solidFill>
                  <a:schemeClr val="tx2"/>
                </a:solidFill>
              </a:endParaRPr>
            </a:p>
          </p:txBody>
        </p:sp>
        <p:sp>
          <p:nvSpPr>
            <p:cNvPr id="5146" name="Rectangle 23"/>
            <p:cNvSpPr>
              <a:spLocks noChangeArrowheads="1"/>
            </p:cNvSpPr>
            <p:nvPr/>
          </p:nvSpPr>
          <p:spPr bwMode="auto">
            <a:xfrm>
              <a:off x="3395" y="2886"/>
              <a:ext cx="120" cy="2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" charset="0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Times" charset="0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Times" charset="0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Times" charset="0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Time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9pPr>
            </a:lstStyle>
            <a:p>
              <a:r>
                <a:rPr lang="en-US" altLang="en-US" sz="2700" b="1">
                  <a:solidFill>
                    <a:srgbClr val="000000"/>
                  </a:solidFill>
                  <a:latin typeface="Helvetica" charset="0"/>
                </a:rPr>
                <a:t>y</a:t>
              </a:r>
              <a:endParaRPr lang="en-US" altLang="en-US"/>
            </a:p>
          </p:txBody>
        </p:sp>
        <p:sp>
          <p:nvSpPr>
            <p:cNvPr id="5147" name="Rectangle 24"/>
            <p:cNvSpPr>
              <a:spLocks noChangeArrowheads="1"/>
            </p:cNvSpPr>
            <p:nvPr/>
          </p:nvSpPr>
          <p:spPr bwMode="auto">
            <a:xfrm>
              <a:off x="3097" y="2247"/>
              <a:ext cx="108" cy="2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" charset="0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Times" charset="0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Times" charset="0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Times" charset="0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Time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9pPr>
            </a:lstStyle>
            <a:p>
              <a:r>
                <a:rPr lang="en-US" altLang="en-US" sz="2700" b="1">
                  <a:solidFill>
                    <a:srgbClr val="000000"/>
                  </a:solidFill>
                  <a:latin typeface="Helvetica" charset="0"/>
                </a:rPr>
                <a:t>z</a:t>
              </a:r>
              <a:endParaRPr lang="en-US" altLang="en-US"/>
            </a:p>
          </p:txBody>
        </p:sp>
        <p:sp>
          <p:nvSpPr>
            <p:cNvPr id="5148" name="Rectangle 25"/>
            <p:cNvSpPr>
              <a:spLocks noChangeArrowheads="1"/>
            </p:cNvSpPr>
            <p:nvPr/>
          </p:nvSpPr>
          <p:spPr bwMode="auto">
            <a:xfrm>
              <a:off x="2951" y="2886"/>
              <a:ext cx="108" cy="2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" charset="0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Times" charset="0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Times" charset="0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Times" charset="0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Time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9pPr>
            </a:lstStyle>
            <a:p>
              <a:r>
                <a:rPr lang="en-US" altLang="en-US" sz="2700" b="1">
                  <a:solidFill>
                    <a:srgbClr val="000000"/>
                  </a:solidFill>
                  <a:latin typeface="Helvetica" charset="0"/>
                </a:rPr>
                <a:t>z</a:t>
              </a:r>
              <a:endParaRPr lang="en-US" altLang="en-US"/>
            </a:p>
          </p:txBody>
        </p:sp>
      </p:grpSp>
      <p:grpSp>
        <p:nvGrpSpPr>
          <p:cNvPr id="4" name="Group 26"/>
          <p:cNvGrpSpPr>
            <a:grpSpLocks/>
          </p:cNvGrpSpPr>
          <p:nvPr/>
        </p:nvGrpSpPr>
        <p:grpSpPr bwMode="auto">
          <a:xfrm>
            <a:off x="5916614" y="2873475"/>
            <a:ext cx="1989138" cy="1866900"/>
            <a:chOff x="3727" y="2090"/>
            <a:chExt cx="1253" cy="1176"/>
          </a:xfrm>
        </p:grpSpPr>
        <p:sp>
          <p:nvSpPr>
            <p:cNvPr id="5129" name="Line 27"/>
            <p:cNvSpPr>
              <a:spLocks noChangeShapeType="1"/>
            </p:cNvSpPr>
            <p:nvPr/>
          </p:nvSpPr>
          <p:spPr bwMode="auto">
            <a:xfrm flipH="1">
              <a:off x="3761" y="2090"/>
              <a:ext cx="565" cy="1169"/>
            </a:xfrm>
            <a:prstGeom prst="line">
              <a:avLst/>
            </a:prstGeom>
            <a:ln>
              <a:headEnd/>
              <a:tailE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5130" name="Line 28"/>
            <p:cNvSpPr>
              <a:spLocks noChangeShapeType="1"/>
            </p:cNvSpPr>
            <p:nvPr/>
          </p:nvSpPr>
          <p:spPr bwMode="auto">
            <a:xfrm>
              <a:off x="4326" y="2090"/>
              <a:ext cx="573" cy="1169"/>
            </a:xfrm>
            <a:prstGeom prst="line">
              <a:avLst/>
            </a:prstGeom>
            <a:ln>
              <a:headEnd/>
              <a:tailE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5131" name="Line 29"/>
            <p:cNvSpPr>
              <a:spLocks noChangeShapeType="1"/>
            </p:cNvSpPr>
            <p:nvPr/>
          </p:nvSpPr>
          <p:spPr bwMode="auto">
            <a:xfrm>
              <a:off x="3978" y="2801"/>
              <a:ext cx="232" cy="465"/>
            </a:xfrm>
            <a:prstGeom prst="line">
              <a:avLst/>
            </a:prstGeom>
            <a:ln>
              <a:headEnd/>
              <a:tailE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5132" name="Line 30"/>
            <p:cNvSpPr>
              <a:spLocks noChangeShapeType="1"/>
            </p:cNvSpPr>
            <p:nvPr/>
          </p:nvSpPr>
          <p:spPr bwMode="auto">
            <a:xfrm flipH="1">
              <a:off x="4443" y="2801"/>
              <a:ext cx="224" cy="465"/>
            </a:xfrm>
            <a:prstGeom prst="line">
              <a:avLst/>
            </a:prstGeom>
            <a:ln>
              <a:headEnd/>
              <a:tailE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5133" name="Rectangle 31"/>
            <p:cNvSpPr>
              <a:spLocks noChangeArrowheads="1"/>
            </p:cNvSpPr>
            <p:nvPr/>
          </p:nvSpPr>
          <p:spPr bwMode="auto">
            <a:xfrm>
              <a:off x="4135" y="2900"/>
              <a:ext cx="120" cy="2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" charset="0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Times" charset="0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Times" charset="0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Times" charset="0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Time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9pPr>
            </a:lstStyle>
            <a:p>
              <a:r>
                <a:rPr lang="en-US" altLang="en-US" sz="2700" b="1">
                  <a:solidFill>
                    <a:srgbClr val="000000"/>
                  </a:solidFill>
                  <a:latin typeface="Helvetica" charset="0"/>
                </a:rPr>
                <a:t>x</a:t>
              </a:r>
              <a:endParaRPr lang="en-US" altLang="en-US"/>
            </a:p>
          </p:txBody>
        </p:sp>
        <p:sp>
          <p:nvSpPr>
            <p:cNvPr id="5134" name="Rectangle 32"/>
            <p:cNvSpPr>
              <a:spLocks noChangeArrowheads="1"/>
            </p:cNvSpPr>
            <p:nvPr/>
          </p:nvSpPr>
          <p:spPr bwMode="auto">
            <a:xfrm>
              <a:off x="4859" y="2900"/>
              <a:ext cx="121" cy="2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" charset="0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Times" charset="0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Times" charset="0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Times" charset="0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Time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9pPr>
            </a:lstStyle>
            <a:p>
              <a:r>
                <a:rPr lang="en-US" altLang="en-US" sz="2700" b="1" dirty="0">
                  <a:solidFill>
                    <a:schemeClr val="tx2"/>
                  </a:solidFill>
                  <a:latin typeface="Helvetica" charset="0"/>
                </a:rPr>
                <a:t>x</a:t>
              </a:r>
              <a:endParaRPr lang="en-US" altLang="en-US" dirty="0">
                <a:solidFill>
                  <a:schemeClr val="tx2"/>
                </a:solidFill>
              </a:endParaRPr>
            </a:p>
          </p:txBody>
        </p:sp>
        <p:sp>
          <p:nvSpPr>
            <p:cNvPr id="5135" name="Rectangle 33"/>
            <p:cNvSpPr>
              <a:spLocks noChangeArrowheads="1"/>
            </p:cNvSpPr>
            <p:nvPr/>
          </p:nvSpPr>
          <p:spPr bwMode="auto">
            <a:xfrm>
              <a:off x="3727" y="2893"/>
              <a:ext cx="120" cy="2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" charset="0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Times" charset="0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Times" charset="0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Times" charset="0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Time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9pPr>
            </a:lstStyle>
            <a:p>
              <a:r>
                <a:rPr lang="en-US" altLang="en-US" sz="2700" b="1">
                  <a:solidFill>
                    <a:srgbClr val="000000"/>
                  </a:solidFill>
                  <a:latin typeface="Helvetica" charset="0"/>
                </a:rPr>
                <a:t>y</a:t>
              </a:r>
              <a:endParaRPr lang="en-US" altLang="en-US"/>
            </a:p>
          </p:txBody>
        </p:sp>
        <p:sp>
          <p:nvSpPr>
            <p:cNvPr id="5136" name="Rectangle 34"/>
            <p:cNvSpPr>
              <a:spLocks noChangeArrowheads="1"/>
            </p:cNvSpPr>
            <p:nvPr/>
          </p:nvSpPr>
          <p:spPr bwMode="auto">
            <a:xfrm>
              <a:off x="4018" y="2247"/>
              <a:ext cx="120" cy="2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" charset="0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Times" charset="0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Times" charset="0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Times" charset="0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Time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9pPr>
            </a:lstStyle>
            <a:p>
              <a:r>
                <a:rPr lang="en-US" altLang="en-US" sz="2700" b="1">
                  <a:solidFill>
                    <a:srgbClr val="000000"/>
                  </a:solidFill>
                  <a:latin typeface="Helvetica" charset="0"/>
                </a:rPr>
                <a:t>y</a:t>
              </a:r>
              <a:endParaRPr lang="en-US" altLang="en-US"/>
            </a:p>
          </p:txBody>
        </p:sp>
        <p:sp>
          <p:nvSpPr>
            <p:cNvPr id="5137" name="Rectangle 35"/>
            <p:cNvSpPr>
              <a:spLocks noChangeArrowheads="1"/>
            </p:cNvSpPr>
            <p:nvPr/>
          </p:nvSpPr>
          <p:spPr bwMode="auto">
            <a:xfrm>
              <a:off x="4533" y="2254"/>
              <a:ext cx="108" cy="2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" charset="0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Times" charset="0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Times" charset="0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Times" charset="0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Time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9pPr>
            </a:lstStyle>
            <a:p>
              <a:r>
                <a:rPr lang="en-US" altLang="en-US" sz="2700" b="1">
                  <a:solidFill>
                    <a:srgbClr val="000000"/>
                  </a:solidFill>
                  <a:latin typeface="Helvetica" charset="0"/>
                </a:rPr>
                <a:t>z</a:t>
              </a:r>
              <a:endParaRPr lang="en-US" altLang="en-US"/>
            </a:p>
          </p:txBody>
        </p:sp>
        <p:sp>
          <p:nvSpPr>
            <p:cNvPr id="5138" name="Rectangle 36"/>
            <p:cNvSpPr>
              <a:spLocks noChangeArrowheads="1"/>
            </p:cNvSpPr>
            <p:nvPr/>
          </p:nvSpPr>
          <p:spPr bwMode="auto">
            <a:xfrm>
              <a:off x="4396" y="2900"/>
              <a:ext cx="108" cy="2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" charset="0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Times" charset="0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Times" charset="0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Times" charset="0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Time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9pPr>
            </a:lstStyle>
            <a:p>
              <a:r>
                <a:rPr lang="en-US" altLang="en-US" sz="2700" b="1">
                  <a:solidFill>
                    <a:srgbClr val="000000"/>
                  </a:solidFill>
                  <a:latin typeface="Helvetica" charset="0"/>
                </a:rPr>
                <a:t>z</a:t>
              </a:r>
              <a:endParaRPr lang="en-US" altLang="en-US"/>
            </a:p>
          </p:txBody>
        </p:sp>
      </p:grpSp>
      <p:sp>
        <p:nvSpPr>
          <p:cNvPr id="5128" name="Text Box 38"/>
          <p:cNvSpPr txBox="1">
            <a:spLocks noChangeArrowheads="1"/>
          </p:cNvSpPr>
          <p:nvPr/>
        </p:nvSpPr>
        <p:spPr bwMode="auto">
          <a:xfrm>
            <a:off x="5707064" y="616238"/>
            <a:ext cx="3048000" cy="144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defRPr sz="3200">
                <a:solidFill>
                  <a:schemeClr val="tx1"/>
                </a:solidFill>
                <a:latin typeface="Times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Times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Times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Times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Time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" charset="0"/>
              </a:defRPr>
            </a:lvl9pPr>
          </a:lstStyle>
          <a:p>
            <a:pPr marL="0" indent="0"/>
            <a:r>
              <a:rPr lang="en-US" altLang="en-US" sz="2200" dirty="0">
                <a:latin typeface="+mn-lt"/>
              </a:rPr>
              <a:t>Preference profile:</a:t>
            </a:r>
          </a:p>
          <a:p>
            <a:pPr>
              <a:buFontTx/>
              <a:buAutoNum type="arabicPeriod"/>
            </a:pPr>
            <a:r>
              <a:rPr lang="en-US" altLang="en-US" sz="2200" dirty="0">
                <a:latin typeface="+mn-lt"/>
              </a:rPr>
              <a:t>x </a:t>
            </a:r>
            <a:r>
              <a:rPr lang="en-US" altLang="en-US" sz="2200" dirty="0">
                <a:latin typeface="+mn-lt"/>
                <a:sym typeface="Math3" charset="0"/>
              </a:rPr>
              <a:t>&gt;</a:t>
            </a:r>
            <a:r>
              <a:rPr lang="en-US" altLang="en-US" sz="2200" dirty="0">
                <a:latin typeface="+mn-lt"/>
              </a:rPr>
              <a:t> z </a:t>
            </a:r>
            <a:r>
              <a:rPr lang="en-US" altLang="en-US" sz="2200" dirty="0">
                <a:latin typeface="+mn-lt"/>
                <a:sym typeface="Math3" charset="0"/>
              </a:rPr>
              <a:t>&gt;</a:t>
            </a:r>
            <a:r>
              <a:rPr lang="en-US" altLang="en-US" sz="2200" dirty="0">
                <a:latin typeface="+mn-lt"/>
              </a:rPr>
              <a:t> y	(35%)  </a:t>
            </a:r>
          </a:p>
          <a:p>
            <a:pPr>
              <a:buFontTx/>
              <a:buAutoNum type="arabicPeriod"/>
            </a:pPr>
            <a:r>
              <a:rPr lang="en-US" altLang="en-US" sz="2200" dirty="0">
                <a:latin typeface="+mn-lt"/>
              </a:rPr>
              <a:t>y </a:t>
            </a:r>
            <a:r>
              <a:rPr lang="en-US" altLang="en-US" sz="2200" dirty="0">
                <a:latin typeface="+mn-lt"/>
                <a:sym typeface="Math3" charset="0"/>
              </a:rPr>
              <a:t>&gt;</a:t>
            </a:r>
            <a:r>
              <a:rPr lang="en-US" altLang="en-US" sz="2200" dirty="0">
                <a:latin typeface="+mn-lt"/>
              </a:rPr>
              <a:t> x </a:t>
            </a:r>
            <a:r>
              <a:rPr lang="en-US" altLang="en-US" sz="2200" dirty="0">
                <a:latin typeface="+mn-lt"/>
                <a:sym typeface="Math3" charset="0"/>
              </a:rPr>
              <a:t>&gt;</a:t>
            </a:r>
            <a:r>
              <a:rPr lang="en-US" altLang="en-US" sz="2200" dirty="0">
                <a:latin typeface="+mn-lt"/>
              </a:rPr>
              <a:t> z	(33%)</a:t>
            </a:r>
          </a:p>
          <a:p>
            <a:pPr>
              <a:buFontTx/>
              <a:buAutoNum type="arabicPeriod"/>
            </a:pPr>
            <a:r>
              <a:rPr lang="en-US" altLang="en-US" sz="2200" dirty="0">
                <a:latin typeface="+mn-lt"/>
              </a:rPr>
              <a:t>z </a:t>
            </a:r>
            <a:r>
              <a:rPr lang="en-US" altLang="en-US" sz="2200" dirty="0">
                <a:latin typeface="+mn-lt"/>
                <a:sym typeface="Math3" charset="0"/>
              </a:rPr>
              <a:t>&gt;</a:t>
            </a:r>
            <a:r>
              <a:rPr lang="en-US" altLang="en-US" sz="2200" dirty="0">
                <a:latin typeface="+mn-lt"/>
              </a:rPr>
              <a:t> y </a:t>
            </a:r>
            <a:r>
              <a:rPr lang="en-US" altLang="en-US" sz="2200" dirty="0">
                <a:latin typeface="+mn-lt"/>
                <a:sym typeface="Math3" charset="0"/>
              </a:rPr>
              <a:t>&gt;</a:t>
            </a:r>
            <a:r>
              <a:rPr lang="en-US" altLang="en-US" sz="2200" dirty="0">
                <a:latin typeface="+mn-lt"/>
              </a:rPr>
              <a:t> x	(32%)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0" y="6488668"/>
            <a:ext cx="510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TS</a:t>
            </a:r>
          </a:p>
        </p:txBody>
      </p:sp>
      <p:sp>
        <p:nvSpPr>
          <p:cNvPr id="42" name="Text Box 37"/>
          <p:cNvSpPr txBox="1">
            <a:spLocks noChangeArrowheads="1"/>
          </p:cNvSpPr>
          <p:nvPr/>
        </p:nvSpPr>
        <p:spPr bwMode="auto">
          <a:xfrm>
            <a:off x="457200" y="5051465"/>
            <a:ext cx="5461752" cy="144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Times" charset="0"/>
              </a:defRPr>
            </a:lvl1pPr>
            <a:lvl2pPr>
              <a:defRPr sz="3200">
                <a:solidFill>
                  <a:schemeClr val="tx1"/>
                </a:solidFill>
                <a:latin typeface="Times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Times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Times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Time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" charset="0"/>
              </a:defRPr>
            </a:lvl9pPr>
          </a:lstStyle>
          <a:p>
            <a:r>
              <a:rPr lang="en-US" altLang="en-US" sz="2200" b="1" dirty="0">
                <a:latin typeface="+mn-lt"/>
              </a:rPr>
              <a:t>Power of agenda setter (e.g., chairman)</a:t>
            </a:r>
          </a:p>
          <a:p>
            <a:br>
              <a:rPr lang="en-US" altLang="en-US" sz="2200" b="1" dirty="0">
                <a:latin typeface="+mn-lt"/>
              </a:rPr>
            </a:br>
            <a:r>
              <a:rPr lang="en-US" altLang="en-US" sz="2200" b="1" dirty="0">
                <a:latin typeface="+mn-lt"/>
              </a:rPr>
              <a:t>Under plurality rule, </a:t>
            </a:r>
            <a:r>
              <a:rPr lang="en-US" altLang="en-US" sz="2200" b="1" dirty="0">
                <a:solidFill>
                  <a:schemeClr val="tx2"/>
                </a:solidFill>
                <a:latin typeface="+mn-lt"/>
              </a:rPr>
              <a:t>x</a:t>
            </a:r>
            <a:r>
              <a:rPr lang="en-US" altLang="en-US" sz="2200" b="1" dirty="0">
                <a:latin typeface="+mn-lt"/>
              </a:rPr>
              <a:t> wins</a:t>
            </a:r>
          </a:p>
          <a:p>
            <a:r>
              <a:rPr lang="en-US" altLang="en-US" sz="2200" b="1" dirty="0">
                <a:latin typeface="+mn-lt"/>
              </a:rPr>
              <a:t>Under STV rule, </a:t>
            </a:r>
            <a:r>
              <a:rPr lang="en-US" altLang="en-US" sz="2200" b="1" dirty="0">
                <a:solidFill>
                  <a:schemeClr val="tx2"/>
                </a:solidFill>
                <a:latin typeface="+mn-lt"/>
              </a:rPr>
              <a:t>y</a:t>
            </a:r>
            <a:r>
              <a:rPr lang="en-US" altLang="en-US" sz="2200" b="1" dirty="0">
                <a:latin typeface="+mn-lt"/>
              </a:rPr>
              <a:t> wins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49260" y="5052791"/>
            <a:ext cx="1261426" cy="165977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265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8" grpId="0"/>
      <p:bldP spid="42" grpId="0" uiExpand="1" build="p" autoUpdateAnimBg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should we design voting rules?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Take an </a:t>
            </a:r>
            <a:r>
              <a:rPr lang="en-US" dirty="0">
                <a:solidFill>
                  <a:schemeClr val="tx2"/>
                </a:solidFill>
              </a:rPr>
              <a:t>axiomatic</a:t>
            </a:r>
            <a:r>
              <a:rPr lang="en-US" dirty="0"/>
              <a:t> approach!</a:t>
            </a:r>
          </a:p>
          <a:p>
            <a:r>
              <a:rPr lang="en-US" dirty="0">
                <a:solidFill>
                  <a:schemeClr val="tx2"/>
                </a:solidFill>
              </a:rPr>
              <a:t>Majority consistency</a:t>
            </a:r>
            <a:r>
              <a:rPr lang="en-US" dirty="0"/>
              <a:t>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If a majority of people vote for </a:t>
            </a:r>
            <a:r>
              <a:rPr lang="en-US" b="0" i="1" dirty="0"/>
              <a:t>x</a:t>
            </a:r>
            <a:r>
              <a:rPr lang="en-US" b="0" dirty="0"/>
              <a:t> as their top alternative, then </a:t>
            </a:r>
            <a:r>
              <a:rPr lang="en-US" b="0" i="1" dirty="0"/>
              <a:t>x</a:t>
            </a:r>
            <a:r>
              <a:rPr lang="en-US" b="0" dirty="0"/>
              <a:t> should win the election</a:t>
            </a:r>
          </a:p>
          <a:p>
            <a:r>
              <a:rPr lang="en-US" dirty="0"/>
              <a:t>Is plurality majority consistent?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Yes</a:t>
            </a:r>
          </a:p>
          <a:p>
            <a:r>
              <a:rPr lang="en-US" dirty="0"/>
              <a:t>Is STV majority consistent?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Yes</a:t>
            </a:r>
          </a:p>
          <a:p>
            <a:r>
              <a:rPr lang="en-US" dirty="0"/>
              <a:t>Is cup majority consistent?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Yes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5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should we design voting rules?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7620000" cy="5105400"/>
          </a:xfrm>
        </p:spPr>
        <p:txBody>
          <a:bodyPr/>
          <a:lstStyle/>
          <a:p>
            <a:r>
              <a:rPr lang="en-US" dirty="0"/>
              <a:t>Given a preference profile, an alternative is a </a:t>
            </a:r>
            <a:r>
              <a:rPr lang="en-US" dirty="0">
                <a:solidFill>
                  <a:schemeClr val="tx2"/>
                </a:solidFill>
              </a:rPr>
              <a:t>Condorcet winner</a:t>
            </a:r>
            <a:r>
              <a:rPr lang="en-US" dirty="0"/>
              <a:t> if it beats all other alternatives in pairwise elections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Wins plurality vote against any candidate in two-party election</a:t>
            </a:r>
          </a:p>
          <a:p>
            <a:r>
              <a:rPr lang="en-US" dirty="0"/>
              <a:t>Doesn’t always exist!  Condorcet Paradox:</a:t>
            </a:r>
          </a:p>
          <a:p>
            <a:endParaRPr lang="en-US" b="0" dirty="0"/>
          </a:p>
          <a:p>
            <a:endParaRPr lang="en-US" b="0" dirty="0"/>
          </a:p>
          <a:p>
            <a:endParaRPr lang="en-US" b="0" dirty="0"/>
          </a:p>
          <a:p>
            <a:endParaRPr lang="en-US" b="0" dirty="0"/>
          </a:p>
          <a:p>
            <a:r>
              <a:rPr lang="en-US" b="0" i="1" dirty="0"/>
              <a:t>x</a:t>
            </a:r>
            <a:r>
              <a:rPr lang="en-US" b="0" dirty="0"/>
              <a:t> &gt; </a:t>
            </a:r>
            <a:r>
              <a:rPr lang="en-US" b="0" i="1" dirty="0"/>
              <a:t>y</a:t>
            </a:r>
            <a:r>
              <a:rPr lang="en-US" b="0" dirty="0"/>
              <a:t> (2-1); </a:t>
            </a:r>
            <a:r>
              <a:rPr lang="en-US" b="0" i="1" dirty="0"/>
              <a:t>y</a:t>
            </a:r>
            <a:r>
              <a:rPr lang="en-US" b="0" dirty="0"/>
              <a:t> &gt; </a:t>
            </a:r>
            <a:r>
              <a:rPr lang="en-US" b="0" i="1" dirty="0"/>
              <a:t>z</a:t>
            </a:r>
            <a:r>
              <a:rPr lang="en-US" b="0" dirty="0"/>
              <a:t> (2-1); </a:t>
            </a:r>
            <a:r>
              <a:rPr lang="en-US" b="0" i="1" dirty="0"/>
              <a:t>z</a:t>
            </a:r>
            <a:r>
              <a:rPr lang="en-US" b="0" dirty="0"/>
              <a:t> &gt; </a:t>
            </a:r>
            <a:r>
              <a:rPr lang="en-US" b="0" i="1" dirty="0"/>
              <a:t>x</a:t>
            </a:r>
            <a:r>
              <a:rPr lang="en-US" b="0" dirty="0"/>
              <a:t> (2-1)     </a:t>
            </a:r>
            <a:r>
              <a:rPr lang="en-US" b="0" dirty="0">
                <a:sym typeface="Wingdings"/>
              </a:rPr>
              <a:t>     </a:t>
            </a:r>
            <a:r>
              <a:rPr lang="en-US" b="0" i="1" dirty="0">
                <a:sym typeface="Wingdings"/>
              </a:rPr>
              <a:t>x</a:t>
            </a:r>
            <a:r>
              <a:rPr lang="en-US" b="0" dirty="0">
                <a:sym typeface="Wingdings"/>
              </a:rPr>
              <a:t> &gt; </a:t>
            </a:r>
            <a:r>
              <a:rPr lang="en-US" b="0" i="1" dirty="0">
                <a:sym typeface="Wingdings"/>
              </a:rPr>
              <a:t>y</a:t>
            </a:r>
            <a:r>
              <a:rPr lang="en-US" b="0" dirty="0">
                <a:sym typeface="Wingdings"/>
              </a:rPr>
              <a:t> &gt; </a:t>
            </a:r>
            <a:r>
              <a:rPr lang="en-US" b="0" i="1" dirty="0">
                <a:sym typeface="Wingdings"/>
              </a:rPr>
              <a:t>z</a:t>
            </a:r>
            <a:r>
              <a:rPr lang="en-US" b="0" dirty="0">
                <a:sym typeface="Wingdings"/>
              </a:rPr>
              <a:t> &gt; </a:t>
            </a:r>
            <a:r>
              <a:rPr lang="en-US" b="0" i="1" dirty="0">
                <a:sym typeface="Wingdings"/>
              </a:rPr>
              <a:t>x</a:t>
            </a:r>
          </a:p>
          <a:p>
            <a:r>
              <a:rPr lang="en-US" dirty="0">
                <a:solidFill>
                  <a:schemeClr val="tx2"/>
                </a:solidFill>
              </a:rPr>
              <a:t>Condorcet consistency</a:t>
            </a:r>
            <a:r>
              <a:rPr lang="en-US" dirty="0"/>
              <a:t>: chooses Condorcet winner if it exists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Stronger or weaker than majority consistency </a:t>
            </a:r>
            <a:r>
              <a:rPr lang="is-IS" b="0" dirty="0"/>
              <a:t>…?</a:t>
            </a:r>
            <a:endParaRPr lang="en-US" b="0" dirty="0"/>
          </a:p>
          <a:p>
            <a:pPr marL="342900" indent="-342900">
              <a:buFont typeface="Arial" charset="0"/>
              <a:buChar char="•"/>
            </a:pP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13</a:t>
            </a:fld>
            <a:endParaRPr lang="en-US"/>
          </a:p>
        </p:txBody>
      </p:sp>
      <p:pic>
        <p:nvPicPr>
          <p:cNvPr id="5" name="Picture 44" descr="Condorce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59925" y="357029"/>
            <a:ext cx="1034549" cy="128143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4029137"/>
              </p:ext>
            </p:extLst>
          </p:nvPr>
        </p:nvGraphicFramePr>
        <p:xfrm>
          <a:off x="1219200" y="3458121"/>
          <a:ext cx="6096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8086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How should we design voting rules?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 err="1">
                <a:solidFill>
                  <a:schemeClr val="tx2"/>
                </a:solidFill>
              </a:rPr>
              <a:t>Strategyproof</a:t>
            </a:r>
            <a:r>
              <a:rPr lang="en-US" dirty="0"/>
              <a:t>: voters cannot benefit from lying.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tx2"/>
                </a:solidFill>
              </a:rPr>
              <a:t>Computational tractability </a:t>
            </a:r>
            <a:r>
              <a:rPr lang="en-US" dirty="0"/>
              <a:t>of determining a winner?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en-US" dirty="0">
                <a:solidFill>
                  <a:schemeClr val="tx2"/>
                </a:solidFill>
              </a:rPr>
              <a:t>Unanimous</a:t>
            </a:r>
            <a:r>
              <a:rPr lang="en-US" altLang="en-US" dirty="0"/>
              <a:t>: if all voters have the same preference profile, then the aggregate ranking equals that.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en-US" dirty="0">
                <a:solidFill>
                  <a:schemeClr val="tx2"/>
                </a:solidFill>
              </a:rPr>
              <a:t>(Non-)dictatorial</a:t>
            </a:r>
            <a:r>
              <a:rPr lang="en-US" altLang="en-US" dirty="0"/>
              <a:t>: is there a voter who always gets her preferred alternative?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en-US" dirty="0">
                <a:solidFill>
                  <a:schemeClr val="tx2"/>
                </a:solidFill>
              </a:rPr>
              <a:t>Independence of irrelevant alternatives </a:t>
            </a:r>
            <a:r>
              <a:rPr lang="en-US" altLang="en-US" dirty="0"/>
              <a:t>(IIA): social preference between any alternatives </a:t>
            </a:r>
            <a:r>
              <a:rPr lang="en-US" altLang="en-US" i="1" dirty="0"/>
              <a:t>a</a:t>
            </a:r>
            <a:r>
              <a:rPr lang="en-US" altLang="en-US" dirty="0"/>
              <a:t> and </a:t>
            </a:r>
            <a:r>
              <a:rPr lang="en-US" altLang="en-US" i="1" dirty="0"/>
              <a:t>b</a:t>
            </a:r>
            <a:r>
              <a:rPr lang="en-US" altLang="en-US" dirty="0"/>
              <a:t> only depends on the voters’ preferences between </a:t>
            </a:r>
            <a:r>
              <a:rPr lang="en-US" altLang="en-US" i="1" dirty="0"/>
              <a:t>a</a:t>
            </a:r>
            <a:r>
              <a:rPr lang="en-US" altLang="en-US" dirty="0"/>
              <a:t> and </a:t>
            </a:r>
            <a:r>
              <a:rPr lang="en-US" altLang="en-US" i="1" dirty="0"/>
              <a:t>b</a:t>
            </a:r>
            <a:r>
              <a:rPr lang="en-US" altLang="en-US" dirty="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tx2"/>
                </a:solidFill>
              </a:rPr>
              <a:t>Onto</a:t>
            </a:r>
            <a:r>
              <a:rPr lang="en-US" dirty="0"/>
              <a:t>: any alternative can win</a:t>
            </a:r>
          </a:p>
          <a:p>
            <a:r>
              <a:rPr lang="en-US" dirty="0" err="1"/>
              <a:t>Gibbard</a:t>
            </a:r>
            <a:r>
              <a:rPr lang="en-US" dirty="0"/>
              <a:t>-Satterthwaite (1970s): if |</a:t>
            </a:r>
            <a:r>
              <a:rPr lang="en-US" i="1" dirty="0"/>
              <a:t>A</a:t>
            </a:r>
            <a:r>
              <a:rPr lang="en-US" dirty="0"/>
              <a:t>| </a:t>
            </a:r>
            <a:r>
              <a:rPr lang="en-US" u="sng" dirty="0"/>
              <a:t>&gt;</a:t>
            </a:r>
            <a:r>
              <a:rPr lang="en-US" dirty="0"/>
              <a:t> 3, then any voting rule that is </a:t>
            </a:r>
            <a:r>
              <a:rPr lang="en-US" dirty="0" err="1"/>
              <a:t>strategyproof</a:t>
            </a:r>
            <a:r>
              <a:rPr lang="en-US" dirty="0"/>
              <a:t> and onto is a dictatorship.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832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Computational Social Choice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are many strong </a:t>
            </a:r>
            <a:r>
              <a:rPr lang="en-US" dirty="0">
                <a:solidFill>
                  <a:schemeClr val="tx2"/>
                </a:solidFill>
              </a:rPr>
              <a:t>impossibility results</a:t>
            </a:r>
            <a:r>
              <a:rPr lang="en-US" dirty="0"/>
              <a:t> like G-S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We will discuss more of them (e.g., G-S, Arrow’s Theorem) during the voting theory lectures in </a:t>
            </a:r>
            <a:r>
              <a:rPr lang="en-US" b="0"/>
              <a:t>a month and a half</a:t>
            </a:r>
            <a:endParaRPr lang="en-US" b="0" dirty="0"/>
          </a:p>
          <a:p>
            <a:r>
              <a:rPr lang="en-US" dirty="0">
                <a:solidFill>
                  <a:schemeClr val="tx2"/>
                </a:solidFill>
              </a:rPr>
              <a:t>Computational social choice</a:t>
            </a:r>
            <a:r>
              <a:rPr lang="en-US" dirty="0"/>
              <a:t> creates “well-designed” implementations of social choice functions, with an eye toward: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Computational tractability of the winner determination problem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Communication complexity of preference elicitation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Designing the </a:t>
            </a:r>
            <a:r>
              <a:rPr lang="en-US" b="0" dirty="0">
                <a:solidFill>
                  <a:schemeClr val="tx2"/>
                </a:solidFill>
              </a:rPr>
              <a:t>mechanism</a:t>
            </a:r>
            <a:r>
              <a:rPr lang="en-US" b="0" dirty="0"/>
              <a:t> to elicit preferences </a:t>
            </a:r>
            <a:r>
              <a:rPr lang="en-US" b="0" dirty="0">
                <a:solidFill>
                  <a:schemeClr val="tx2"/>
                </a:solidFill>
              </a:rPr>
              <a:t>truthfully</a:t>
            </a:r>
          </a:p>
          <a:p>
            <a:r>
              <a:rPr lang="en-US" dirty="0"/>
              <a:t>Interactions between these can lead to positive theoretical results and practical circumventions of impossibility results.</a:t>
            </a:r>
          </a:p>
          <a:p>
            <a:pPr marL="342900" indent="-342900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987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7996989" cy="1371600"/>
          </a:xfrm>
        </p:spPr>
        <p:txBody>
          <a:bodyPr/>
          <a:lstStyle/>
          <a:p>
            <a:r>
              <a:rPr lang="en-US" dirty="0"/>
              <a:t>Mechanism Design: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Before: we were </a:t>
            </a:r>
            <a:r>
              <a:rPr lang="en-US" dirty="0">
                <a:solidFill>
                  <a:schemeClr val="tx2"/>
                </a:solidFill>
              </a:rPr>
              <a:t>given</a:t>
            </a:r>
            <a:r>
              <a:rPr lang="en-US" dirty="0"/>
              <a:t> preference profiles</a:t>
            </a:r>
          </a:p>
          <a:p>
            <a:r>
              <a:rPr lang="en-US" dirty="0"/>
              <a:t>Reality: agents </a:t>
            </a:r>
            <a:r>
              <a:rPr lang="en-US" dirty="0">
                <a:solidFill>
                  <a:schemeClr val="tx2"/>
                </a:solidFill>
              </a:rPr>
              <a:t>reveal</a:t>
            </a:r>
            <a:r>
              <a:rPr lang="en-US" dirty="0"/>
              <a:t> their (private) preferences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Won’t be truthful unless it’s in their </a:t>
            </a:r>
            <a:r>
              <a:rPr lang="en-US" b="0" dirty="0">
                <a:solidFill>
                  <a:schemeClr val="tx2"/>
                </a:solidFill>
              </a:rPr>
              <a:t>individual</a:t>
            </a:r>
            <a:r>
              <a:rPr lang="en-US" b="0" dirty="0"/>
              <a:t> interest; but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We want some </a:t>
            </a:r>
            <a:r>
              <a:rPr lang="en-US" b="0" dirty="0">
                <a:solidFill>
                  <a:srgbClr val="00B050"/>
                </a:solidFill>
              </a:rPr>
              <a:t>globally</a:t>
            </a:r>
            <a:r>
              <a:rPr lang="en-US" b="0" dirty="0"/>
              <a:t> good outcome</a:t>
            </a:r>
          </a:p>
          <a:p>
            <a:r>
              <a:rPr lang="en-US" dirty="0"/>
              <a:t>Formally: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Center’s job is to pick from a set of outcomes </a:t>
            </a:r>
            <a:r>
              <a:rPr lang="en-US" b="0" i="1" dirty="0"/>
              <a:t>O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Agent </a:t>
            </a:r>
            <a:r>
              <a:rPr lang="en-US" b="0" i="1" dirty="0" err="1"/>
              <a:t>i</a:t>
            </a:r>
            <a:r>
              <a:rPr lang="en-US" b="0" dirty="0"/>
              <a:t> draws a private type </a:t>
            </a:r>
            <a:r>
              <a:rPr lang="el-GR" altLang="en-US" b="0" i="1" dirty="0">
                <a:ea typeface="Arial" charset="0"/>
                <a:cs typeface="Arial" charset="0"/>
              </a:rPr>
              <a:t>θ</a:t>
            </a:r>
            <a:r>
              <a:rPr lang="en-US" altLang="en-US" b="0" i="1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b="0" i="1" dirty="0">
                <a:ea typeface="Arial" charset="0"/>
                <a:cs typeface="Arial" charset="0"/>
              </a:rPr>
              <a:t> </a:t>
            </a:r>
            <a:r>
              <a:rPr lang="en-US" altLang="en-US" b="0" dirty="0">
                <a:ea typeface="Arial" charset="0"/>
                <a:cs typeface="Arial" charset="0"/>
              </a:rPr>
              <a:t>from </a:t>
            </a:r>
            <a:r>
              <a:rPr lang="el-GR" altLang="en-US" b="0" i="1" dirty="0">
                <a:ea typeface="Arial" charset="0"/>
                <a:cs typeface="Arial" charset="0"/>
              </a:rPr>
              <a:t>Θ</a:t>
            </a:r>
            <a:r>
              <a:rPr lang="en-US" altLang="en-US" b="0" i="1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b="0" dirty="0">
                <a:ea typeface="Arial" charset="0"/>
                <a:cs typeface="Arial" charset="0"/>
              </a:rPr>
              <a:t>, a set of possible types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>
                <a:ea typeface="Arial" charset="0"/>
                <a:cs typeface="Arial" charset="0"/>
              </a:rPr>
              <a:t>Agent </a:t>
            </a:r>
            <a:r>
              <a:rPr lang="en-US" b="0" i="1" dirty="0" err="1">
                <a:ea typeface="Arial" charset="0"/>
                <a:cs typeface="Arial" charset="0"/>
              </a:rPr>
              <a:t>i</a:t>
            </a:r>
            <a:r>
              <a:rPr lang="en-US" b="0" dirty="0">
                <a:ea typeface="Arial" charset="0"/>
                <a:cs typeface="Arial" charset="0"/>
              </a:rPr>
              <a:t> has a public valuation function </a:t>
            </a:r>
            <a:r>
              <a:rPr lang="en-US" altLang="en-US" b="0" i="1" dirty="0">
                <a:ea typeface="Arial" charset="0"/>
                <a:cs typeface="Arial" charset="0"/>
              </a:rPr>
              <a:t>v</a:t>
            </a:r>
            <a:r>
              <a:rPr lang="en-US" altLang="en-US" b="0" i="1" baseline="-25000" dirty="0">
                <a:ea typeface="Arial" charset="0"/>
                <a:cs typeface="Arial" charset="0"/>
              </a:rPr>
              <a:t>i</a:t>
            </a:r>
            <a:r>
              <a:rPr lang="en-US" altLang="en-US" b="0" i="1" dirty="0">
                <a:ea typeface="Arial" charset="0"/>
                <a:cs typeface="Arial" charset="0"/>
              </a:rPr>
              <a:t> </a:t>
            </a:r>
            <a:r>
              <a:rPr lang="en-US" altLang="en-US" b="0" dirty="0">
                <a:ea typeface="Arial" charset="0"/>
                <a:cs typeface="Arial" charset="0"/>
              </a:rPr>
              <a:t>: </a:t>
            </a:r>
            <a:r>
              <a:rPr lang="el-GR" altLang="en-US" b="0" i="1" dirty="0">
                <a:ea typeface="Arial" charset="0"/>
                <a:cs typeface="Arial" charset="0"/>
              </a:rPr>
              <a:t>Θ</a:t>
            </a:r>
            <a:r>
              <a:rPr lang="en-US" altLang="en-US" b="0" i="1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b="0" baseline="-25000" dirty="0">
                <a:ea typeface="Arial" charset="0"/>
                <a:cs typeface="Arial" charset="0"/>
              </a:rPr>
              <a:t> </a:t>
            </a:r>
            <a:r>
              <a:rPr lang="en-US" altLang="en-US" b="0" dirty="0">
                <a:ea typeface="Arial" charset="0"/>
                <a:cs typeface="Arial" charset="0"/>
              </a:rPr>
              <a:t>x</a:t>
            </a:r>
            <a:r>
              <a:rPr lang="en-US" altLang="en-US" b="0" baseline="-25000" dirty="0">
                <a:ea typeface="Arial" charset="0"/>
                <a:cs typeface="Arial" charset="0"/>
              </a:rPr>
              <a:t> </a:t>
            </a:r>
            <a:r>
              <a:rPr lang="en-US" altLang="en-US" b="0" i="1" dirty="0">
                <a:ea typeface="Arial" charset="0"/>
                <a:cs typeface="Arial" charset="0"/>
              </a:rPr>
              <a:t>O</a:t>
            </a:r>
            <a:r>
              <a:rPr lang="en-US" altLang="en-US" b="0" dirty="0">
                <a:ea typeface="Arial" charset="0"/>
                <a:cs typeface="Arial" charset="0"/>
              </a:rPr>
              <a:t> </a:t>
            </a:r>
            <a:r>
              <a:rPr lang="en-US" altLang="en-US" b="0" dirty="0">
                <a:ea typeface="Arial" charset="0"/>
                <a:cs typeface="Arial" charset="0"/>
                <a:sym typeface="Wingdings"/>
              </a:rPr>
              <a:t> </a:t>
            </a:r>
            <a:r>
              <a:rPr lang="en-US" altLang="en-US" b="0" dirty="0">
                <a:ea typeface="Arial" charset="0"/>
                <a:cs typeface="Arial" charset="0"/>
                <a:sym typeface="Symbol" charset="2"/>
              </a:rPr>
              <a:t>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>
                <a:ea typeface="Arial" charset="0"/>
                <a:cs typeface="Arial" charset="0"/>
                <a:sym typeface="Symbol" charset="2"/>
              </a:rPr>
              <a:t>Center has public objective function </a:t>
            </a:r>
            <a:r>
              <a:rPr lang="en-US" altLang="en-US" b="0" i="1" dirty="0">
                <a:ea typeface="Arial" charset="0"/>
                <a:cs typeface="Arial" charset="0"/>
              </a:rPr>
              <a:t>g</a:t>
            </a:r>
            <a:r>
              <a:rPr lang="en-US" altLang="en-US" b="0" dirty="0">
                <a:ea typeface="Arial" charset="0"/>
                <a:cs typeface="Arial" charset="0"/>
              </a:rPr>
              <a:t> : </a:t>
            </a:r>
            <a:r>
              <a:rPr lang="el-GR" altLang="en-US" b="0" i="1" dirty="0">
                <a:ea typeface="Arial" charset="0"/>
                <a:cs typeface="Arial" charset="0"/>
              </a:rPr>
              <a:t>Θ</a:t>
            </a:r>
            <a:r>
              <a:rPr lang="en-US" altLang="en-US" b="0" dirty="0">
                <a:ea typeface="Arial" charset="0"/>
                <a:cs typeface="Arial" charset="0"/>
              </a:rPr>
              <a:t> x </a:t>
            </a:r>
            <a:r>
              <a:rPr lang="en-US" altLang="en-US" b="0" i="1" dirty="0">
                <a:ea typeface="Arial" charset="0"/>
                <a:cs typeface="Arial" charset="0"/>
              </a:rPr>
              <a:t>O</a:t>
            </a:r>
            <a:r>
              <a:rPr lang="en-US" altLang="en-US" b="0" dirty="0">
                <a:ea typeface="Arial" charset="0"/>
                <a:cs typeface="Arial" charset="0"/>
              </a:rPr>
              <a:t> </a:t>
            </a:r>
            <a:r>
              <a:rPr lang="en-US" altLang="en-US" b="0" dirty="0">
                <a:ea typeface="Arial" charset="0"/>
                <a:cs typeface="Arial" charset="0"/>
                <a:sym typeface="Wingdings"/>
              </a:rPr>
              <a:t></a:t>
            </a:r>
            <a:r>
              <a:rPr lang="en-US" altLang="en-US" b="0" dirty="0">
                <a:ea typeface="Arial" charset="0"/>
                <a:cs typeface="Arial" charset="0"/>
              </a:rPr>
              <a:t> </a:t>
            </a:r>
            <a:r>
              <a:rPr lang="en-US" altLang="en-US" b="0" dirty="0">
                <a:ea typeface="Arial" charset="0"/>
                <a:cs typeface="Arial" charset="0"/>
                <a:sym typeface="Symbol" charset="2"/>
              </a:rPr>
              <a:t>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dirty="0">
                <a:ea typeface="Arial" charset="0"/>
                <a:cs typeface="Arial" charset="0"/>
                <a:sym typeface="Symbol" charset="2"/>
              </a:rPr>
              <a:t>Social welfare max aka efficiency, maximize g = </a:t>
            </a:r>
            <a:r>
              <a:rPr lang="el-GR" altLang="en-US" dirty="0">
                <a:ea typeface="Arial" charset="0"/>
                <a:cs typeface="Arial" charset="0"/>
                <a:sym typeface="Symbol" charset="2"/>
              </a:rPr>
              <a:t>Σ</a:t>
            </a:r>
            <a:r>
              <a:rPr lang="en-US" altLang="en-US" i="1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baseline="-25000" dirty="0">
                <a:ea typeface="Arial" charset="0"/>
                <a:cs typeface="Arial" charset="0"/>
              </a:rPr>
              <a:t> </a:t>
            </a:r>
            <a:r>
              <a:rPr lang="en-US" altLang="en-US" i="1" dirty="0">
                <a:ea typeface="Arial" charset="0"/>
                <a:cs typeface="Arial" charset="0"/>
              </a:rPr>
              <a:t>v</a:t>
            </a:r>
            <a:r>
              <a:rPr lang="en-US" altLang="en-US" i="1" baseline="-25000" dirty="0">
                <a:ea typeface="Arial" charset="0"/>
                <a:cs typeface="Arial" charset="0"/>
              </a:rPr>
              <a:t>i</a:t>
            </a:r>
            <a:r>
              <a:rPr lang="en-US" altLang="en-US" dirty="0">
                <a:ea typeface="Arial" charset="0"/>
                <a:cs typeface="Arial" charset="0"/>
              </a:rPr>
              <a:t>(</a:t>
            </a:r>
            <a:r>
              <a:rPr lang="el-GR" altLang="en-US" i="1" dirty="0">
                <a:ea typeface="Arial" charset="0"/>
                <a:cs typeface="Arial" charset="0"/>
              </a:rPr>
              <a:t>θ</a:t>
            </a:r>
            <a:r>
              <a:rPr lang="en-US" altLang="en-US" i="1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dirty="0">
                <a:ea typeface="Arial" charset="0"/>
                <a:cs typeface="Arial" charset="0"/>
              </a:rPr>
              <a:t>, </a:t>
            </a:r>
            <a:r>
              <a:rPr lang="en-US" altLang="en-US" i="1" dirty="0">
                <a:ea typeface="Arial" charset="0"/>
                <a:cs typeface="Arial" charset="0"/>
              </a:rPr>
              <a:t>o</a:t>
            </a:r>
            <a:r>
              <a:rPr lang="en-US" altLang="en-US" dirty="0">
                <a:ea typeface="Arial" charset="0"/>
                <a:cs typeface="Arial" charset="0"/>
                <a:sym typeface="Symbol" charset="2"/>
              </a:rPr>
              <a:t>)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b="0" dirty="0">
                <a:ea typeface="Arial" charset="0"/>
                <a:cs typeface="Arial" charset="0"/>
                <a:sym typeface="Symbol" charset="2"/>
              </a:rPr>
              <a:t>Possibly plus/minus monetary payments 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920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Mechanism Design Without Money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7620000" cy="2995863"/>
          </a:xfrm>
        </p:spPr>
        <p:txBody>
          <a:bodyPr/>
          <a:lstStyle/>
          <a:p>
            <a:r>
              <a:rPr lang="en-US" altLang="en-US" dirty="0"/>
              <a:t>A (direct) </a:t>
            </a:r>
            <a:r>
              <a:rPr lang="en-US" altLang="en-US" dirty="0">
                <a:solidFill>
                  <a:schemeClr val="tx2"/>
                </a:solidFill>
              </a:rPr>
              <a:t>deterministic mechanism without payments</a:t>
            </a:r>
            <a:r>
              <a:rPr lang="en-US" altLang="en-US" dirty="0"/>
              <a:t> </a:t>
            </a:r>
            <a:r>
              <a:rPr lang="en-US" altLang="en-US" i="1" dirty="0"/>
              <a:t>z </a:t>
            </a:r>
            <a:r>
              <a:rPr lang="en-US" altLang="en-US" dirty="0"/>
              <a:t>maps </a:t>
            </a:r>
            <a:r>
              <a:rPr lang="el-GR" altLang="en-US" i="1" dirty="0"/>
              <a:t>Θ</a:t>
            </a:r>
            <a:r>
              <a:rPr lang="en-US" altLang="en-US" dirty="0"/>
              <a:t> </a:t>
            </a:r>
            <a:r>
              <a:rPr lang="en-US" altLang="en-US" dirty="0">
                <a:sym typeface="Wingdings"/>
              </a:rPr>
              <a:t></a:t>
            </a:r>
            <a:r>
              <a:rPr lang="en-US" altLang="en-US" dirty="0"/>
              <a:t> </a:t>
            </a:r>
            <a:r>
              <a:rPr lang="en-US" altLang="en-US" i="1" dirty="0"/>
              <a:t>O</a:t>
            </a:r>
          </a:p>
          <a:p>
            <a:r>
              <a:rPr lang="en-US" altLang="en-US" dirty="0"/>
              <a:t>A (direct) </a:t>
            </a:r>
            <a:r>
              <a:rPr lang="en-US" altLang="en-US" dirty="0">
                <a:solidFill>
                  <a:schemeClr val="tx2"/>
                </a:solidFill>
              </a:rPr>
              <a:t>randomized mechanism without payments </a:t>
            </a:r>
            <a:r>
              <a:rPr lang="en-US" altLang="en-US" i="1" dirty="0"/>
              <a:t>z</a:t>
            </a:r>
            <a:r>
              <a:rPr lang="en-US" altLang="en-US" dirty="0"/>
              <a:t> maps </a:t>
            </a:r>
            <a:br>
              <a:rPr lang="en-US" altLang="en-US" dirty="0"/>
            </a:br>
            <a:r>
              <a:rPr lang="el-GR" altLang="en-US" i="1" dirty="0"/>
              <a:t>Θ</a:t>
            </a:r>
            <a:r>
              <a:rPr lang="en-US" altLang="en-US" dirty="0"/>
              <a:t> </a:t>
            </a:r>
            <a:r>
              <a:rPr lang="en-US" altLang="en-US" dirty="0">
                <a:sym typeface="Wingdings"/>
              </a:rPr>
              <a:t></a:t>
            </a:r>
            <a:r>
              <a:rPr lang="en-US" altLang="en-US" dirty="0"/>
              <a:t> </a:t>
            </a:r>
            <a:r>
              <a:rPr lang="el-GR" altLang="en-US" dirty="0"/>
              <a:t>Δ</a:t>
            </a:r>
            <a:r>
              <a:rPr lang="en-US" altLang="en-US" dirty="0"/>
              <a:t>(</a:t>
            </a:r>
            <a:r>
              <a:rPr lang="en-US" altLang="en-US" i="1" dirty="0"/>
              <a:t>O</a:t>
            </a:r>
            <a:r>
              <a:rPr lang="en-US" altLang="en-US" dirty="0"/>
              <a:t>), the set of all probability distributions over </a:t>
            </a:r>
            <a:r>
              <a:rPr lang="en-US" altLang="en-US" i="1" dirty="0"/>
              <a:t>O</a:t>
            </a:r>
          </a:p>
          <a:p>
            <a:r>
              <a:rPr lang="en-US" dirty="0"/>
              <a:t>Any mechanism </a:t>
            </a:r>
            <a:r>
              <a:rPr lang="en-US" altLang="en-US" i="1" dirty="0"/>
              <a:t>z</a:t>
            </a:r>
            <a:r>
              <a:rPr lang="en-US" dirty="0"/>
              <a:t> induces a Bayesian </a:t>
            </a:r>
            <a:r>
              <a:rPr lang="en-US" dirty="0">
                <a:solidFill>
                  <a:schemeClr val="tx2"/>
                </a:solidFill>
              </a:rPr>
              <a:t>game</a:t>
            </a:r>
            <a:r>
              <a:rPr lang="en-US" dirty="0"/>
              <a:t>, Game(</a:t>
            </a:r>
            <a:r>
              <a:rPr lang="en-US" altLang="en-US" i="1" dirty="0"/>
              <a:t>z</a:t>
            </a:r>
            <a:r>
              <a:rPr lang="en-US" dirty="0"/>
              <a:t>)</a:t>
            </a:r>
          </a:p>
          <a:p>
            <a:r>
              <a:rPr lang="en-US" dirty="0"/>
              <a:t>A mechanism is said to </a:t>
            </a:r>
            <a:r>
              <a:rPr lang="en-US" dirty="0">
                <a:solidFill>
                  <a:schemeClr val="tx2"/>
                </a:solidFill>
              </a:rPr>
              <a:t>implement</a:t>
            </a:r>
            <a:r>
              <a:rPr lang="en-US" dirty="0"/>
              <a:t> a social choice function </a:t>
            </a:r>
            <a:r>
              <a:rPr lang="en-US" i="1" dirty="0"/>
              <a:t>f</a:t>
            </a:r>
            <a:r>
              <a:rPr lang="en-US" dirty="0"/>
              <a:t> if, for every input (e.g., preference profile), there is a Nash equilibrium for Game(</a:t>
            </a:r>
            <a:r>
              <a:rPr lang="en-US" altLang="en-US" i="1" dirty="0"/>
              <a:t>z</a:t>
            </a:r>
            <a:r>
              <a:rPr lang="en-US" dirty="0"/>
              <a:t>) where the outcome is the same as </a:t>
            </a:r>
            <a:r>
              <a:rPr lang="en-US" i="1" dirty="0"/>
              <a:t>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540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Pictorially </a:t>
            </a:r>
            <a:r>
              <a:rPr lang="is-IS"/>
              <a:t>…</a:t>
            </a:r>
            <a:endParaRPr lang="en-US" dirty="0"/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>
          <a:xfrm>
            <a:off x="457199" y="1752600"/>
            <a:ext cx="7852611" cy="2558533"/>
          </a:xfrm>
        </p:spPr>
        <p:txBody>
          <a:bodyPr>
            <a:normAutofit/>
          </a:bodyPr>
          <a:lstStyle/>
          <a:p>
            <a:r>
              <a:rPr lang="en-US" dirty="0"/>
              <a:t>Agents draw private types</a:t>
            </a:r>
            <a:r>
              <a:rPr lang="el-GR" altLang="en-US" i="1" dirty="0">
                <a:ea typeface="Arial" charset="0"/>
                <a:cs typeface="Arial" charset="0"/>
              </a:rPr>
              <a:t> θ</a:t>
            </a:r>
            <a:r>
              <a:rPr lang="en-US" dirty="0"/>
              <a:t> from </a:t>
            </a:r>
            <a:r>
              <a:rPr lang="el-GR" altLang="en-US" i="1" dirty="0"/>
              <a:t>Θ</a:t>
            </a:r>
            <a:endParaRPr lang="en-US" altLang="en-US" i="1" dirty="0"/>
          </a:p>
          <a:p>
            <a:r>
              <a:rPr lang="en-US" dirty="0"/>
              <a:t>If those types were known, an outcome </a:t>
            </a:r>
            <a:r>
              <a:rPr lang="en-US" i="1" dirty="0"/>
              <a:t>f</a:t>
            </a:r>
            <a:r>
              <a:rPr lang="en-US" dirty="0"/>
              <a:t>(</a:t>
            </a:r>
            <a:r>
              <a:rPr lang="el-GR" altLang="en-US" i="1" dirty="0">
                <a:ea typeface="Arial" charset="0"/>
                <a:cs typeface="Arial" charset="0"/>
              </a:rPr>
              <a:t>θ</a:t>
            </a:r>
            <a:r>
              <a:rPr lang="en-US" altLang="en-US" dirty="0">
                <a:ea typeface="Arial" charset="0"/>
                <a:cs typeface="Arial" charset="0"/>
              </a:rPr>
              <a:t>) would be chosen</a:t>
            </a:r>
          </a:p>
          <a:p>
            <a:r>
              <a:rPr lang="en-US" dirty="0">
                <a:ea typeface="Arial" charset="0"/>
                <a:cs typeface="Arial" charset="0"/>
              </a:rPr>
              <a:t>Instead, agents send </a:t>
            </a:r>
            <a:r>
              <a:rPr lang="en-US" i="1" dirty="0">
                <a:ea typeface="Arial" charset="0"/>
                <a:cs typeface="Arial" charset="0"/>
              </a:rPr>
              <a:t>messages M</a:t>
            </a:r>
            <a:r>
              <a:rPr lang="en-US" dirty="0">
                <a:ea typeface="Arial" charset="0"/>
                <a:cs typeface="Arial" charset="0"/>
              </a:rPr>
              <a:t> (e.g., report their type as </a:t>
            </a:r>
            <a:r>
              <a:rPr lang="el-GR" altLang="en-US" i="1" dirty="0">
                <a:ea typeface="Arial" charset="0"/>
                <a:cs typeface="Arial" charset="0"/>
              </a:rPr>
              <a:t>θ</a:t>
            </a:r>
            <a:r>
              <a:rPr lang="en-US" altLang="en-US" i="1" dirty="0">
                <a:ea typeface="Arial" charset="0"/>
                <a:cs typeface="Arial" charset="0"/>
              </a:rPr>
              <a:t>’</a:t>
            </a:r>
            <a:r>
              <a:rPr lang="en-US" altLang="en-US" dirty="0">
                <a:ea typeface="Arial" charset="0"/>
                <a:cs typeface="Arial" charset="0"/>
              </a:rPr>
              <a:t>, or bid if we have money) to the mechanism</a:t>
            </a:r>
          </a:p>
          <a:p>
            <a:r>
              <a:rPr lang="en-US" dirty="0">
                <a:ea typeface="Arial" charset="0"/>
                <a:cs typeface="Arial" charset="0"/>
              </a:rPr>
              <a:t>Goal: design a mechanism whose Game induces a Nash equilibrium where the outcome equals f(</a:t>
            </a:r>
            <a:r>
              <a:rPr lang="el-GR" altLang="en-US" i="1" dirty="0">
                <a:ea typeface="Arial" charset="0"/>
                <a:cs typeface="Arial" charset="0"/>
              </a:rPr>
              <a:t>θ</a:t>
            </a:r>
            <a:r>
              <a:rPr lang="en-US" altLang="en-US" dirty="0">
                <a:ea typeface="Arial" charset="0"/>
                <a:cs typeface="Arial" charset="0"/>
              </a:rPr>
              <a:t>)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18</a:t>
            </a:fld>
            <a:endParaRPr lang="en-US"/>
          </a:p>
        </p:txBody>
      </p:sp>
      <p:grpSp>
        <p:nvGrpSpPr>
          <p:cNvPr id="21" name="Group 20"/>
          <p:cNvGrpSpPr/>
          <p:nvPr/>
        </p:nvGrpSpPr>
        <p:grpSpPr>
          <a:xfrm>
            <a:off x="5851190" y="4495799"/>
            <a:ext cx="1828800" cy="914400"/>
            <a:chOff x="5851190" y="4495799"/>
            <a:chExt cx="1828800" cy="914400"/>
          </a:xfrm>
        </p:grpSpPr>
        <p:sp>
          <p:nvSpPr>
            <p:cNvPr id="7" name="Rounded Rectangle 6"/>
            <p:cNvSpPr/>
            <p:nvPr/>
          </p:nvSpPr>
          <p:spPr>
            <a:xfrm>
              <a:off x="5851190" y="4495799"/>
              <a:ext cx="1828800" cy="914400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042483" y="4583667"/>
              <a:ext cx="5173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i="1" dirty="0"/>
                <a:t>O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981698" y="4860574"/>
              <a:ext cx="5253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/>
                <a:t>f</a:t>
              </a:r>
              <a:r>
                <a:rPr lang="en-US" dirty="0"/>
                <a:t>(</a:t>
              </a:r>
              <a:r>
                <a:rPr lang="el-GR" altLang="en-US" i="1" dirty="0">
                  <a:ea typeface="Arial" charset="0"/>
                  <a:cs typeface="Arial" charset="0"/>
                </a:rPr>
                <a:t>θ</a:t>
              </a:r>
              <a:r>
                <a:rPr lang="en-US" altLang="en-US" dirty="0">
                  <a:ea typeface="Arial" charset="0"/>
                  <a:cs typeface="Arial" charset="0"/>
                </a:rPr>
                <a:t>)</a:t>
              </a:r>
              <a:endParaRPr lang="en-US" dirty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1207168" y="4495799"/>
            <a:ext cx="1828800" cy="914400"/>
            <a:chOff x="1207168" y="4495799"/>
            <a:chExt cx="1828800" cy="914400"/>
          </a:xfrm>
        </p:grpSpPr>
        <p:sp>
          <p:nvSpPr>
            <p:cNvPr id="5" name="Rounded Rectangle 4"/>
            <p:cNvSpPr/>
            <p:nvPr/>
          </p:nvSpPr>
          <p:spPr>
            <a:xfrm>
              <a:off x="1207168" y="4495799"/>
              <a:ext cx="1828800" cy="914400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2575790" y="4860574"/>
              <a:ext cx="30970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l-GR" altLang="en-US" i="1" dirty="0">
                  <a:ea typeface="Arial" charset="0"/>
                  <a:cs typeface="Arial" charset="0"/>
                </a:rPr>
                <a:t>θ</a:t>
              </a:r>
              <a:endParaRPr lang="en-US" dirty="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297050" y="4583667"/>
              <a:ext cx="36420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l-GR" altLang="en-US" b="1" i="1" dirty="0"/>
                <a:t>Θ</a:t>
              </a:r>
              <a:endParaRPr lang="en-US" b="1" dirty="0"/>
            </a:p>
          </p:txBody>
        </p:sp>
      </p:grpSp>
      <p:cxnSp>
        <p:nvCxnSpPr>
          <p:cNvPr id="12" name="Straight Arrow Connector 11"/>
          <p:cNvCxnSpPr>
            <a:endCxn id="16" idx="1"/>
          </p:cNvCxnSpPr>
          <p:nvPr/>
        </p:nvCxnSpPr>
        <p:spPr>
          <a:xfrm>
            <a:off x="2885490" y="5045240"/>
            <a:ext cx="309620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grpSp>
        <p:nvGrpSpPr>
          <p:cNvPr id="22" name="Group 21"/>
          <p:cNvGrpSpPr/>
          <p:nvPr/>
        </p:nvGrpSpPr>
        <p:grpSpPr>
          <a:xfrm>
            <a:off x="3190818" y="5410199"/>
            <a:ext cx="2504252" cy="914400"/>
            <a:chOff x="3190818" y="5410199"/>
            <a:chExt cx="2504252" cy="914400"/>
          </a:xfrm>
        </p:grpSpPr>
        <p:sp>
          <p:nvSpPr>
            <p:cNvPr id="6" name="Rounded Rectangle 5"/>
            <p:cNvSpPr/>
            <p:nvPr/>
          </p:nvSpPr>
          <p:spPr>
            <a:xfrm>
              <a:off x="3190818" y="5410199"/>
              <a:ext cx="2504252" cy="914400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890448" y="5923183"/>
              <a:ext cx="11427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i="1" dirty="0"/>
                <a:t>M</a:t>
              </a:r>
              <a:r>
                <a:rPr lang="en-US" b="1" dirty="0"/>
                <a:t>, Game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518242" y="5498067"/>
              <a:ext cx="18871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NE(</a:t>
              </a:r>
              <a:r>
                <a:rPr lang="en-US" i="1" dirty="0"/>
                <a:t>M</a:t>
              </a:r>
              <a:r>
                <a:rPr lang="en-US" dirty="0"/>
                <a:t>, Game, </a:t>
              </a:r>
              <a:r>
                <a:rPr lang="el-GR" altLang="en-US" i="1" dirty="0">
                  <a:ea typeface="Arial" charset="0"/>
                  <a:cs typeface="Arial" charset="0"/>
                </a:rPr>
                <a:t>θ</a:t>
              </a:r>
              <a:r>
                <a:rPr lang="en-US" altLang="en-US" dirty="0"/>
                <a:t>)</a:t>
              </a:r>
              <a:endParaRPr lang="en-US" dirty="0"/>
            </a:p>
          </p:txBody>
        </p:sp>
      </p:grpSp>
      <p:cxnSp>
        <p:nvCxnSpPr>
          <p:cNvPr id="15" name="Straight Arrow Connector 14"/>
          <p:cNvCxnSpPr/>
          <p:nvPr/>
        </p:nvCxnSpPr>
        <p:spPr>
          <a:xfrm>
            <a:off x="2730640" y="5229906"/>
            <a:ext cx="787602" cy="4528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endCxn id="16" idx="2"/>
          </p:cNvCxnSpPr>
          <p:nvPr/>
        </p:nvCxnSpPr>
        <p:spPr>
          <a:xfrm flipV="1">
            <a:off x="5405440" y="5229906"/>
            <a:ext cx="838948" cy="4528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5096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7916779" cy="1371600"/>
          </a:xfrm>
        </p:spPr>
        <p:txBody>
          <a:bodyPr>
            <a:normAutofit fontScale="90000"/>
          </a:bodyPr>
          <a:lstStyle/>
          <a:p>
            <a:r>
              <a:rPr lang="en-US" dirty="0"/>
              <a:t>A </a:t>
            </a:r>
            <a:r>
              <a:rPr lang="en-US"/>
              <a:t>(Silly) Mechanism </a:t>
            </a:r>
            <a:r>
              <a:rPr lang="en-US" dirty="0"/>
              <a:t>that does not implement welfare max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2 agents, 1 item</a:t>
            </a:r>
          </a:p>
          <a:p>
            <a:r>
              <a:rPr lang="en-US" dirty="0"/>
              <a:t>Each agent draws a private valuation for that item</a:t>
            </a:r>
          </a:p>
          <a:p>
            <a:r>
              <a:rPr lang="en-US" dirty="0"/>
              <a:t>Social welfare maximizing outcome: agent with greatest private valuation receives the item.</a:t>
            </a:r>
          </a:p>
          <a:p>
            <a:r>
              <a:rPr lang="en-US" dirty="0"/>
              <a:t>Mechanism: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Agents send a message of {1, 2, </a:t>
            </a:r>
            <a:r>
              <a:rPr lang="is-IS" b="0" dirty="0"/>
              <a:t>…, 10}</a:t>
            </a:r>
          </a:p>
          <a:p>
            <a:pPr marL="342900" indent="-342900">
              <a:buFont typeface="Arial" charset="0"/>
              <a:buChar char="•"/>
            </a:pPr>
            <a:r>
              <a:rPr lang="is-IS" b="0" dirty="0"/>
              <a:t>Item is given to the agent who sends the lowest message; if both send the same message, agent </a:t>
            </a:r>
            <a:r>
              <a:rPr lang="is-IS" b="0" i="1" dirty="0"/>
              <a:t>i</a:t>
            </a:r>
            <a:r>
              <a:rPr lang="is-IS" b="0" dirty="0"/>
              <a:t> = 1 gets the item</a:t>
            </a:r>
          </a:p>
          <a:p>
            <a:r>
              <a:rPr lang="is-IS" dirty="0"/>
              <a:t>Equilibrium behavior:        </a:t>
            </a:r>
            <a:r>
              <a:rPr lang="is-IS" b="0" dirty="0"/>
              <a:t>??????????</a:t>
            </a:r>
          </a:p>
          <a:p>
            <a:pPr marL="342900" indent="-342900">
              <a:buFont typeface="Arial" charset="0"/>
              <a:buChar char="•"/>
            </a:pPr>
            <a:r>
              <a:rPr lang="is-IS" b="0" dirty="0"/>
              <a:t>Always send the lowest message (1)</a:t>
            </a:r>
          </a:p>
          <a:p>
            <a:pPr marL="342900" indent="-342900">
              <a:buFont typeface="Arial" charset="0"/>
              <a:buChar char="•"/>
            </a:pPr>
            <a:r>
              <a:rPr lang="is-IS" b="0" dirty="0"/>
              <a:t>Outcome: agent </a:t>
            </a:r>
            <a:r>
              <a:rPr lang="is-IS" b="0" i="1" dirty="0"/>
              <a:t>i</a:t>
            </a:r>
            <a:r>
              <a:rPr lang="is-IS" b="0" dirty="0"/>
              <a:t> = 1 gets item, even if </a:t>
            </a:r>
            <a:r>
              <a:rPr lang="is-IS" b="0" i="1" dirty="0"/>
              <a:t>i</a:t>
            </a:r>
            <a:r>
              <a:rPr lang="is-IS" b="0" dirty="0"/>
              <a:t> = 2 values it more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439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UMD students enjoy President's Day snow - The Diamondback">
            <a:extLst>
              <a:ext uri="{FF2B5EF4-FFF2-40B4-BE49-F238E27FC236}">
                <a16:creationId xmlns:a16="http://schemas.microsoft.com/office/drawing/2014/main" id="{AB0594B1-F4B5-4F4E-A0C7-5395E98839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"/>
          <a:stretch/>
        </p:blipFill>
        <p:spPr bwMode="auto">
          <a:xfrm>
            <a:off x="-1" y="10"/>
            <a:ext cx="9000877" cy="4846310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71" name="Text Placeholder 2">
            <a:extLst>
              <a:ext uri="{FF2B5EF4-FFF2-40B4-BE49-F238E27FC236}">
                <a16:creationId xmlns:a16="http://schemas.microsoft.com/office/drawing/2014/main" id="{8F324A4C-600A-4D99-A4BF-C8770A495D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7200" y="5715000"/>
            <a:ext cx="8153400" cy="457200"/>
          </a:xfrm>
        </p:spPr>
        <p:txBody>
          <a:bodyPr/>
          <a:lstStyle/>
          <a:p>
            <a:r>
              <a:rPr lang="en-US" dirty="0"/>
              <a:t>(Also, hope everyone enjoyed their snow day!)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DCA098-E698-2343-9BC7-BE8C6A86C9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A2EF37A0-74FC-AB4F-AE4C-D9BFC6719E9F}" type="slidenum">
              <a:rPr lang="en-US" sz="1900" smtClean="0"/>
              <a:pPr>
                <a:lnSpc>
                  <a:spcPct val="90000"/>
                </a:lnSpc>
                <a:spcAft>
                  <a:spcPts val="600"/>
                </a:spcAft>
              </a:pPr>
              <a:t>2</a:t>
            </a:fld>
            <a:endParaRPr lang="en-US" sz="19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538B91-48A8-2744-B52B-67708FC4B7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953000"/>
            <a:ext cx="8153400" cy="762000"/>
          </a:xfrm>
        </p:spPr>
        <p:txBody>
          <a:bodyPr anchor="t">
            <a:normAutofit/>
          </a:bodyPr>
          <a:lstStyle/>
          <a:p>
            <a:r>
              <a:rPr lang="en-US" dirty="0"/>
              <a:t>A couple of quick reminders …</a:t>
            </a:r>
          </a:p>
        </p:txBody>
      </p:sp>
    </p:spTree>
    <p:extLst>
      <p:ext uri="{BB962C8B-B14F-4D97-AF65-F5344CB8AC3E}">
        <p14:creationId xmlns:p14="http://schemas.microsoft.com/office/powerpoint/2010/main" val="25503047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Mechanism Design With Money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en-US" dirty="0"/>
              <a:t>We will assume that an agent’s utility for </a:t>
            </a:r>
          </a:p>
          <a:p>
            <a:pPr marL="160020" indent="-342900">
              <a:buFont typeface="Arial" charset="0"/>
              <a:buChar char="•"/>
            </a:pPr>
            <a:r>
              <a:rPr lang="en-US" altLang="en-US" b="0" dirty="0"/>
              <a:t>her type being </a:t>
            </a:r>
            <a:r>
              <a:rPr lang="el-GR" altLang="en-US" b="0" i="1" dirty="0">
                <a:ea typeface="Arial" charset="0"/>
                <a:cs typeface="Arial" charset="0"/>
              </a:rPr>
              <a:t>θ</a:t>
            </a:r>
            <a:r>
              <a:rPr lang="en-US" altLang="en-US" b="0" i="1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b="0" dirty="0">
                <a:ea typeface="Arial" charset="0"/>
                <a:cs typeface="Arial" charset="0"/>
              </a:rPr>
              <a:t>,</a:t>
            </a:r>
            <a:endParaRPr lang="en-US" altLang="en-US" b="0" dirty="0"/>
          </a:p>
          <a:p>
            <a:pPr marL="160020" indent="-342900">
              <a:buFont typeface="Arial" charset="0"/>
              <a:buChar char="•"/>
            </a:pPr>
            <a:r>
              <a:rPr lang="en-US" altLang="en-US" b="0" dirty="0"/>
              <a:t>outcome </a:t>
            </a:r>
            <a:r>
              <a:rPr lang="en-US" altLang="en-US" b="0" i="1" dirty="0"/>
              <a:t>o</a:t>
            </a:r>
            <a:r>
              <a:rPr lang="en-US" altLang="en-US" b="0" dirty="0"/>
              <a:t> being chosen, </a:t>
            </a:r>
          </a:p>
          <a:p>
            <a:pPr marL="160020" indent="-342900">
              <a:buFont typeface="Arial" charset="0"/>
              <a:buChar char="•"/>
            </a:pPr>
            <a:r>
              <a:rPr lang="en-US" altLang="en-US" b="0" dirty="0"/>
              <a:t>and having to pay </a:t>
            </a:r>
            <a:r>
              <a:rPr lang="el-GR" altLang="en-US" b="0" dirty="0">
                <a:ea typeface="Arial" charset="0"/>
                <a:cs typeface="Arial" charset="0"/>
              </a:rPr>
              <a:t>π</a:t>
            </a:r>
            <a:r>
              <a:rPr lang="en-US" altLang="en-US" b="0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b="0" dirty="0">
                <a:ea typeface="Arial" charset="0"/>
                <a:cs typeface="Arial" charset="0"/>
              </a:rPr>
              <a:t>,</a:t>
            </a:r>
            <a:r>
              <a:rPr lang="en-US" altLang="en-US" b="0" dirty="0"/>
              <a:t> </a:t>
            </a:r>
          </a:p>
          <a:p>
            <a:r>
              <a:rPr lang="en-US" altLang="en-US" dirty="0">
                <a:ea typeface="Arial" charset="0"/>
                <a:cs typeface="Arial" charset="0"/>
              </a:rPr>
              <a:t>	</a:t>
            </a:r>
            <a:r>
              <a:rPr lang="en-US" altLang="en-US" b="0" dirty="0">
                <a:ea typeface="Arial" charset="0"/>
                <a:cs typeface="Arial" charset="0"/>
              </a:rPr>
              <a:t>can be written as v</a:t>
            </a:r>
            <a:r>
              <a:rPr lang="en-US" altLang="en-US" b="0" baseline="-25000" dirty="0">
                <a:ea typeface="Arial" charset="0"/>
                <a:cs typeface="Arial" charset="0"/>
              </a:rPr>
              <a:t>i</a:t>
            </a:r>
            <a:r>
              <a:rPr lang="en-US" altLang="en-US" b="0" dirty="0"/>
              <a:t>(</a:t>
            </a:r>
            <a:r>
              <a:rPr lang="el-GR" altLang="en-US" b="0" dirty="0">
                <a:ea typeface="Arial" charset="0"/>
                <a:cs typeface="Arial" charset="0"/>
              </a:rPr>
              <a:t>θ</a:t>
            </a:r>
            <a:r>
              <a:rPr lang="en-US" altLang="en-US" b="0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b="0" dirty="0"/>
              <a:t>, o) - </a:t>
            </a:r>
            <a:r>
              <a:rPr lang="el-GR" altLang="en-US" b="0" dirty="0">
                <a:ea typeface="Arial" charset="0"/>
                <a:cs typeface="Arial" charset="0"/>
              </a:rPr>
              <a:t>π</a:t>
            </a:r>
            <a:r>
              <a:rPr lang="en-US" altLang="en-US" b="0" baseline="-25000" dirty="0" err="1">
                <a:ea typeface="Arial" charset="0"/>
                <a:cs typeface="Arial" charset="0"/>
              </a:rPr>
              <a:t>i</a:t>
            </a:r>
            <a:endParaRPr lang="en-US" altLang="en-US" b="0" dirty="0"/>
          </a:p>
          <a:p>
            <a:r>
              <a:rPr lang="en-US" altLang="en-US" dirty="0">
                <a:ea typeface="Arial" charset="0"/>
                <a:cs typeface="Arial" charset="0"/>
              </a:rPr>
              <a:t>Such utility functions are called </a:t>
            </a:r>
            <a:r>
              <a:rPr lang="en-US" altLang="en-US" dirty="0">
                <a:solidFill>
                  <a:schemeClr val="tx2"/>
                </a:solidFill>
                <a:ea typeface="Arial" charset="0"/>
                <a:cs typeface="Arial" charset="0"/>
              </a:rPr>
              <a:t>quasilinear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b="0" dirty="0">
                <a:ea typeface="Arial" charset="0"/>
                <a:cs typeface="Arial" charset="0"/>
              </a:rPr>
              <a:t>“quasi” – linear with respect to one of the raw inputs, in this case payment </a:t>
            </a:r>
            <a:r>
              <a:rPr lang="el-GR" altLang="en-US" b="0" dirty="0">
                <a:ea typeface="Arial" charset="0"/>
                <a:cs typeface="Arial" charset="0"/>
              </a:rPr>
              <a:t>π</a:t>
            </a:r>
            <a:r>
              <a:rPr lang="en-US" altLang="en-US" b="0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b="0" dirty="0">
                <a:ea typeface="Arial" charset="0"/>
                <a:cs typeface="Arial" charset="0"/>
              </a:rPr>
              <a:t>, as well as a function of the rest (i.e., v</a:t>
            </a:r>
            <a:r>
              <a:rPr lang="en-US" altLang="en-US" b="0" baseline="-25000" dirty="0">
                <a:ea typeface="Arial" charset="0"/>
                <a:cs typeface="Arial" charset="0"/>
              </a:rPr>
              <a:t>i</a:t>
            </a:r>
            <a:r>
              <a:rPr lang="en-US" altLang="en-US" b="0" dirty="0"/>
              <a:t>(</a:t>
            </a:r>
            <a:r>
              <a:rPr lang="el-GR" altLang="en-US" b="0" dirty="0">
                <a:ea typeface="Arial" charset="0"/>
                <a:cs typeface="Arial" charset="0"/>
              </a:rPr>
              <a:t>θ</a:t>
            </a:r>
            <a:r>
              <a:rPr lang="en-US" altLang="en-US" b="0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b="0" dirty="0"/>
              <a:t>, o)) </a:t>
            </a:r>
            <a:endParaRPr lang="en-US" altLang="en-US" b="0" dirty="0">
              <a:ea typeface="Arial" charset="0"/>
              <a:cs typeface="Arial" charset="0"/>
            </a:endParaRPr>
          </a:p>
          <a:p>
            <a:r>
              <a:rPr lang="en-US" dirty="0"/>
              <a:t>Then, (direct) deterministic and randomized mechanisms with payments </a:t>
            </a:r>
            <a:r>
              <a:rPr lang="en-US" altLang="en-US" dirty="0">
                <a:ea typeface="Arial" charset="0"/>
                <a:cs typeface="Arial" charset="0"/>
              </a:rPr>
              <a:t>additionally specify, for each agent </a:t>
            </a:r>
            <a:r>
              <a:rPr lang="en-US" altLang="en-US" i="1" dirty="0" err="1">
                <a:ea typeface="Arial" charset="0"/>
                <a:cs typeface="Arial" charset="0"/>
              </a:rPr>
              <a:t>i</a:t>
            </a:r>
            <a:r>
              <a:rPr lang="en-US" altLang="en-US" dirty="0">
                <a:ea typeface="Arial" charset="0"/>
                <a:cs typeface="Arial" charset="0"/>
              </a:rPr>
              <a:t>, a payment function </a:t>
            </a:r>
            <a:r>
              <a:rPr lang="el-GR" altLang="en-US" dirty="0">
                <a:ea typeface="Arial" charset="0"/>
                <a:cs typeface="Arial" charset="0"/>
              </a:rPr>
              <a:t>π</a:t>
            </a:r>
            <a:r>
              <a:rPr lang="en-US" altLang="en-US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baseline="-25000" dirty="0">
                <a:ea typeface="Arial" charset="0"/>
                <a:cs typeface="Arial" charset="0"/>
              </a:rPr>
              <a:t> </a:t>
            </a:r>
            <a:r>
              <a:rPr lang="en-US" altLang="en-US" dirty="0"/>
              <a:t>: </a:t>
            </a:r>
            <a:r>
              <a:rPr lang="el-GR" altLang="en-US" i="1" dirty="0">
                <a:ea typeface="Arial" charset="0"/>
                <a:cs typeface="Arial" charset="0"/>
              </a:rPr>
              <a:t>Θ</a:t>
            </a:r>
            <a:r>
              <a:rPr lang="en-US" altLang="en-US" dirty="0">
                <a:ea typeface="Arial" charset="0"/>
                <a:cs typeface="Arial" charset="0"/>
              </a:rPr>
              <a:t> </a:t>
            </a:r>
            <a:r>
              <a:rPr lang="en-US" altLang="en-US" dirty="0">
                <a:ea typeface="Arial" charset="0"/>
                <a:cs typeface="Arial" charset="0"/>
                <a:sym typeface="Wingdings"/>
              </a:rPr>
              <a:t></a:t>
            </a:r>
            <a:r>
              <a:rPr lang="en-US" altLang="en-US" dirty="0">
                <a:ea typeface="Arial" charset="0"/>
                <a:cs typeface="Arial" charset="0"/>
              </a:rPr>
              <a:t> </a:t>
            </a:r>
            <a:r>
              <a:rPr lang="en-US" altLang="en-US" dirty="0">
                <a:ea typeface="Arial" charset="0"/>
                <a:cs typeface="Arial" charset="0"/>
                <a:sym typeface="Symbol" charset="2"/>
              </a:rPr>
              <a:t>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20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0" y="6488668"/>
            <a:ext cx="510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VC</a:t>
            </a:r>
          </a:p>
        </p:txBody>
      </p:sp>
    </p:spTree>
    <p:extLst>
      <p:ext uri="{BB962C8B-B14F-4D97-AF65-F5344CB8AC3E}">
        <p14:creationId xmlns:p14="http://schemas.microsoft.com/office/powerpoint/2010/main" val="1558180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245475" cy="1371600"/>
          </a:xfrm>
        </p:spPr>
        <p:txBody>
          <a:bodyPr>
            <a:normAutofit/>
          </a:bodyPr>
          <a:lstStyle/>
          <a:p>
            <a:r>
              <a:rPr lang="en-US" dirty="0" err="1"/>
              <a:t>Vickrey’s</a:t>
            </a:r>
            <a:r>
              <a:rPr lang="en-US" dirty="0"/>
              <a:t> Second Price Auction Isn’t </a:t>
            </a:r>
            <a:r>
              <a:rPr lang="en-US" dirty="0" err="1"/>
              <a:t>manipulable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752601"/>
            <a:ext cx="8043334" cy="281001"/>
          </a:xfrm>
        </p:spPr>
        <p:txBody>
          <a:bodyPr>
            <a:noAutofit/>
          </a:bodyPr>
          <a:lstStyle/>
          <a:p>
            <a:r>
              <a:rPr lang="en-US" sz="1600" dirty="0"/>
              <a:t>(Sealed) bid on single item, highest bidder wins &amp; pays second-highest bid price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21</a:t>
            </a:fld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1761067" y="2169067"/>
            <a:ext cx="440264" cy="4533332"/>
            <a:chOff x="1761067" y="2169067"/>
            <a:chExt cx="440264" cy="4533332"/>
          </a:xfrm>
        </p:grpSpPr>
        <p:cxnSp>
          <p:nvCxnSpPr>
            <p:cNvPr id="6" name="Straight Connector 5"/>
            <p:cNvCxnSpPr/>
            <p:nvPr/>
          </p:nvCxnSpPr>
          <p:spPr>
            <a:xfrm>
              <a:off x="2201331" y="2353733"/>
              <a:ext cx="0" cy="41148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1761067" y="6333067"/>
              <a:ext cx="4402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71132" y="2169067"/>
              <a:ext cx="2201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1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06401" y="4114800"/>
            <a:ext cx="1879600" cy="369332"/>
            <a:chOff x="406401" y="4114800"/>
            <a:chExt cx="1879600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406401" y="4114800"/>
              <a:ext cx="187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True value</a:t>
              </a:r>
              <a:r>
                <a:rPr lang="el-GR" altLang="en-US" dirty="0">
                  <a:ea typeface="Arial" charset="0"/>
                  <a:cs typeface="Arial" charset="0"/>
                </a:rPr>
                <a:t> θ</a:t>
              </a:r>
              <a:r>
                <a:rPr lang="en-US" altLang="en-US" baseline="-25000" dirty="0" err="1">
                  <a:ea typeface="Arial" charset="0"/>
                  <a:cs typeface="Arial" charset="0"/>
                </a:rPr>
                <a:t>i</a:t>
              </a:r>
              <a:endParaRPr lang="en-US" dirty="0"/>
            </a:p>
          </p:txBody>
        </p:sp>
        <p:cxnSp>
          <p:nvCxnSpPr>
            <p:cNvPr id="13" name="Straight Connector 12"/>
            <p:cNvCxnSpPr/>
            <p:nvPr/>
          </p:nvCxnSpPr>
          <p:spPr>
            <a:xfrm>
              <a:off x="1828801" y="4299466"/>
              <a:ext cx="355602" cy="0"/>
            </a:xfrm>
            <a:prstGeom prst="line">
              <a:avLst/>
            </a:prstGeom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</p:grpSp>
      <p:sp>
        <p:nvSpPr>
          <p:cNvPr id="15" name="TextBox 14"/>
          <p:cNvSpPr txBox="1"/>
          <p:nvPr/>
        </p:nvSpPr>
        <p:spPr>
          <a:xfrm>
            <a:off x="2624668" y="2218267"/>
            <a:ext cx="607800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Bid </a:t>
            </a:r>
            <a:r>
              <a:rPr lang="el-GR" altLang="en-US" dirty="0">
                <a:ea typeface="Arial" charset="0"/>
                <a:cs typeface="Arial" charset="0"/>
              </a:rPr>
              <a:t>θ</a:t>
            </a:r>
            <a:r>
              <a:rPr lang="en-US" altLang="en-US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dirty="0">
                <a:ea typeface="Arial" charset="0"/>
                <a:cs typeface="Arial" charset="0"/>
              </a:rPr>
              <a:t>’ &gt; </a:t>
            </a:r>
            <a:r>
              <a:rPr lang="el-GR" altLang="en-US" dirty="0">
                <a:ea typeface="Arial" charset="0"/>
                <a:cs typeface="Arial" charset="0"/>
              </a:rPr>
              <a:t>θ</a:t>
            </a:r>
            <a:r>
              <a:rPr lang="en-US" altLang="en-US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dirty="0">
                <a:ea typeface="Arial" charset="0"/>
                <a:cs typeface="Arial" charset="0"/>
              </a:rPr>
              <a:t> and win:</a:t>
            </a:r>
          </a:p>
          <a:p>
            <a:pPr marL="285750" indent="-285750">
              <a:buFont typeface="Arial" charset="0"/>
              <a:buChar char="•"/>
            </a:pPr>
            <a:r>
              <a:rPr lang="en-US" altLang="en-US" dirty="0">
                <a:ea typeface="Arial" charset="0"/>
                <a:cs typeface="Arial" charset="0"/>
              </a:rPr>
              <a:t>Second-highest bid </a:t>
            </a:r>
            <a:r>
              <a:rPr lang="el-GR" altLang="en-US" dirty="0">
                <a:ea typeface="Arial" charset="0"/>
                <a:cs typeface="Arial" charset="0"/>
              </a:rPr>
              <a:t>θ</a:t>
            </a:r>
            <a:r>
              <a:rPr lang="en-US" altLang="en-US" baseline="-25000" dirty="0">
                <a:ea typeface="Arial" charset="0"/>
                <a:cs typeface="Arial" charset="0"/>
              </a:rPr>
              <a:t>j</a:t>
            </a:r>
            <a:r>
              <a:rPr lang="en-US" altLang="en-US" dirty="0">
                <a:ea typeface="Arial" charset="0"/>
                <a:cs typeface="Arial" charset="0"/>
              </a:rPr>
              <a:t>’ &gt; </a:t>
            </a:r>
            <a:r>
              <a:rPr lang="el-GR" altLang="en-US" dirty="0">
                <a:ea typeface="Arial" charset="0"/>
                <a:cs typeface="Arial" charset="0"/>
              </a:rPr>
              <a:t>θ</a:t>
            </a:r>
            <a:r>
              <a:rPr lang="en-US" altLang="en-US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baseline="-25000" dirty="0">
                <a:ea typeface="Arial" charset="0"/>
                <a:cs typeface="Arial" charset="0"/>
              </a:rPr>
              <a:t> </a:t>
            </a:r>
            <a:r>
              <a:rPr lang="en-US" altLang="en-US" dirty="0">
                <a:ea typeface="Arial" charset="0"/>
                <a:cs typeface="Arial" charset="0"/>
              </a:rPr>
              <a:t>?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altLang="en-US" dirty="0">
                <a:ea typeface="Arial" charset="0"/>
                <a:cs typeface="Arial" charset="0"/>
              </a:rPr>
              <a:t>Payment is </a:t>
            </a:r>
            <a:r>
              <a:rPr lang="el-GR" altLang="en-US" dirty="0">
                <a:ea typeface="Arial" charset="0"/>
                <a:cs typeface="Arial" charset="0"/>
              </a:rPr>
              <a:t>θ</a:t>
            </a:r>
            <a:r>
              <a:rPr lang="en-US" altLang="en-US" baseline="-25000" dirty="0">
                <a:ea typeface="Arial" charset="0"/>
                <a:cs typeface="Arial" charset="0"/>
              </a:rPr>
              <a:t>j</a:t>
            </a:r>
            <a:r>
              <a:rPr lang="en-US" altLang="en-US" dirty="0">
                <a:ea typeface="Arial" charset="0"/>
                <a:cs typeface="Arial" charset="0"/>
              </a:rPr>
              <a:t>’, </a:t>
            </a:r>
            <a:r>
              <a:rPr lang="en-US" altLang="en-US" dirty="0">
                <a:solidFill>
                  <a:schemeClr val="tx2"/>
                </a:solidFill>
                <a:ea typeface="Arial" charset="0"/>
                <a:cs typeface="Arial" charset="0"/>
              </a:rPr>
              <a:t>pay more than valuation!</a:t>
            </a:r>
          </a:p>
          <a:p>
            <a:pPr marL="285750" indent="-285750">
              <a:buFont typeface="Arial" charset="0"/>
              <a:buChar char="•"/>
            </a:pPr>
            <a:r>
              <a:rPr lang="en-US" altLang="en-US" dirty="0">
                <a:ea typeface="Arial" charset="0"/>
                <a:cs typeface="Arial" charset="0"/>
              </a:rPr>
              <a:t>Second-highest bid </a:t>
            </a:r>
            <a:r>
              <a:rPr lang="el-GR" altLang="en-US" dirty="0">
                <a:ea typeface="Arial" charset="0"/>
                <a:cs typeface="Arial" charset="0"/>
              </a:rPr>
              <a:t>θ</a:t>
            </a:r>
            <a:r>
              <a:rPr lang="en-US" altLang="en-US" baseline="-25000" dirty="0">
                <a:ea typeface="Arial" charset="0"/>
                <a:cs typeface="Arial" charset="0"/>
              </a:rPr>
              <a:t>j</a:t>
            </a:r>
            <a:r>
              <a:rPr lang="en-US" altLang="en-US" dirty="0">
                <a:ea typeface="Arial" charset="0"/>
                <a:cs typeface="Arial" charset="0"/>
              </a:rPr>
              <a:t>’ &lt; </a:t>
            </a:r>
            <a:r>
              <a:rPr lang="el-GR" altLang="en-US" dirty="0">
                <a:ea typeface="Arial" charset="0"/>
                <a:cs typeface="Arial" charset="0"/>
              </a:rPr>
              <a:t>θ</a:t>
            </a:r>
            <a:r>
              <a:rPr lang="en-US" altLang="en-US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dirty="0">
                <a:ea typeface="Arial" charset="0"/>
                <a:cs typeface="Arial" charset="0"/>
              </a:rPr>
              <a:t> ?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altLang="en-US" dirty="0">
                <a:ea typeface="Arial" charset="0"/>
                <a:cs typeface="Arial" charset="0"/>
              </a:rPr>
              <a:t>Payment from bidding truthfully is the same</a:t>
            </a:r>
          </a:p>
          <a:p>
            <a:r>
              <a:rPr lang="en-US" dirty="0"/>
              <a:t>Bid </a:t>
            </a:r>
            <a:r>
              <a:rPr lang="el-GR" altLang="en-US" dirty="0">
                <a:ea typeface="Arial" charset="0"/>
                <a:cs typeface="Arial" charset="0"/>
              </a:rPr>
              <a:t>θ</a:t>
            </a:r>
            <a:r>
              <a:rPr lang="en-US" altLang="en-US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dirty="0">
                <a:ea typeface="Arial" charset="0"/>
                <a:cs typeface="Arial" charset="0"/>
              </a:rPr>
              <a:t>’ &gt; </a:t>
            </a:r>
            <a:r>
              <a:rPr lang="el-GR" altLang="en-US" dirty="0">
                <a:ea typeface="Arial" charset="0"/>
                <a:cs typeface="Arial" charset="0"/>
              </a:rPr>
              <a:t>θ</a:t>
            </a:r>
            <a:r>
              <a:rPr lang="en-US" altLang="en-US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dirty="0">
                <a:ea typeface="Arial" charset="0"/>
                <a:cs typeface="Arial" charset="0"/>
              </a:rPr>
              <a:t> and lose: same outcome as truthful bidding</a:t>
            </a:r>
          </a:p>
          <a:p>
            <a:endParaRPr lang="en-US" altLang="en-US" dirty="0">
              <a:ea typeface="Arial" charset="0"/>
              <a:cs typeface="Arial" charset="0"/>
            </a:endParaRPr>
          </a:p>
          <a:p>
            <a:endParaRPr lang="en-US" dirty="0"/>
          </a:p>
          <a:p>
            <a:r>
              <a:rPr lang="en-US" dirty="0"/>
              <a:t>Bid </a:t>
            </a:r>
            <a:r>
              <a:rPr lang="el-GR" altLang="en-US" dirty="0">
                <a:ea typeface="Arial" charset="0"/>
                <a:cs typeface="Arial" charset="0"/>
              </a:rPr>
              <a:t>θ</a:t>
            </a:r>
            <a:r>
              <a:rPr lang="en-US" altLang="en-US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dirty="0">
                <a:ea typeface="Arial" charset="0"/>
                <a:cs typeface="Arial" charset="0"/>
              </a:rPr>
              <a:t>’ &lt; </a:t>
            </a:r>
            <a:r>
              <a:rPr lang="el-GR" altLang="en-US" dirty="0">
                <a:ea typeface="Arial" charset="0"/>
                <a:cs typeface="Arial" charset="0"/>
              </a:rPr>
              <a:t>θ</a:t>
            </a:r>
            <a:r>
              <a:rPr lang="en-US" altLang="en-US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dirty="0">
                <a:ea typeface="Arial" charset="0"/>
                <a:cs typeface="Arial" charset="0"/>
              </a:rPr>
              <a:t> and win: same outcome as truthful bidding</a:t>
            </a:r>
          </a:p>
          <a:p>
            <a:r>
              <a:rPr lang="en-US" dirty="0"/>
              <a:t>Bid </a:t>
            </a:r>
            <a:r>
              <a:rPr lang="el-GR" altLang="en-US" dirty="0">
                <a:ea typeface="Arial" charset="0"/>
                <a:cs typeface="Arial" charset="0"/>
              </a:rPr>
              <a:t>θ</a:t>
            </a:r>
            <a:r>
              <a:rPr lang="en-US" altLang="en-US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dirty="0">
                <a:ea typeface="Arial" charset="0"/>
                <a:cs typeface="Arial" charset="0"/>
              </a:rPr>
              <a:t>’ &lt; </a:t>
            </a:r>
            <a:r>
              <a:rPr lang="el-GR" altLang="en-US" dirty="0">
                <a:ea typeface="Arial" charset="0"/>
                <a:cs typeface="Arial" charset="0"/>
              </a:rPr>
              <a:t>θ</a:t>
            </a:r>
            <a:r>
              <a:rPr lang="en-US" altLang="en-US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dirty="0">
                <a:ea typeface="Arial" charset="0"/>
                <a:cs typeface="Arial" charset="0"/>
              </a:rPr>
              <a:t> and lose:</a:t>
            </a:r>
          </a:p>
          <a:p>
            <a:pPr marL="285750" indent="-285750">
              <a:buFont typeface="Arial" charset="0"/>
              <a:buChar char="•"/>
            </a:pPr>
            <a:r>
              <a:rPr lang="en-US" altLang="en-US" dirty="0">
                <a:ea typeface="Arial" charset="0"/>
                <a:cs typeface="Arial" charset="0"/>
              </a:rPr>
              <a:t>Winning bid </a:t>
            </a:r>
            <a:r>
              <a:rPr lang="el-GR" altLang="en-US" dirty="0">
                <a:ea typeface="Arial" charset="0"/>
                <a:cs typeface="Arial" charset="0"/>
              </a:rPr>
              <a:t>θ</a:t>
            </a:r>
            <a:r>
              <a:rPr lang="en-US" altLang="en-US" baseline="-25000" dirty="0">
                <a:ea typeface="Arial" charset="0"/>
                <a:cs typeface="Arial" charset="0"/>
              </a:rPr>
              <a:t>j</a:t>
            </a:r>
            <a:r>
              <a:rPr lang="en-US" altLang="en-US" dirty="0">
                <a:ea typeface="Arial" charset="0"/>
                <a:cs typeface="Arial" charset="0"/>
              </a:rPr>
              <a:t>’ &gt; </a:t>
            </a:r>
            <a:r>
              <a:rPr lang="el-GR" altLang="en-US" dirty="0">
                <a:ea typeface="Arial" charset="0"/>
                <a:cs typeface="Arial" charset="0"/>
              </a:rPr>
              <a:t>θ</a:t>
            </a:r>
            <a:r>
              <a:rPr lang="en-US" altLang="en-US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baseline="-25000" dirty="0">
                <a:ea typeface="Arial" charset="0"/>
                <a:cs typeface="Arial" charset="0"/>
              </a:rPr>
              <a:t> </a:t>
            </a:r>
            <a:r>
              <a:rPr lang="en-US" altLang="en-US" dirty="0">
                <a:ea typeface="Arial" charset="0"/>
                <a:cs typeface="Arial" charset="0"/>
              </a:rPr>
              <a:t>?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altLang="en-US" dirty="0">
                <a:ea typeface="Arial" charset="0"/>
                <a:cs typeface="Arial" charset="0"/>
              </a:rPr>
              <a:t>Wouldn’t have won by bidding truthfully, either</a:t>
            </a:r>
          </a:p>
          <a:p>
            <a:pPr marL="285750" indent="-285750">
              <a:buFont typeface="Arial" charset="0"/>
              <a:buChar char="•"/>
            </a:pPr>
            <a:r>
              <a:rPr lang="en-US" altLang="en-US" dirty="0">
                <a:ea typeface="Arial" charset="0"/>
                <a:cs typeface="Arial" charset="0"/>
              </a:rPr>
              <a:t>Winning bid </a:t>
            </a:r>
            <a:r>
              <a:rPr lang="el-GR" altLang="en-US" dirty="0">
                <a:ea typeface="Arial" charset="0"/>
                <a:cs typeface="Arial" charset="0"/>
              </a:rPr>
              <a:t>θ</a:t>
            </a:r>
            <a:r>
              <a:rPr lang="en-US" altLang="en-US" baseline="-25000" dirty="0">
                <a:ea typeface="Arial" charset="0"/>
                <a:cs typeface="Arial" charset="0"/>
              </a:rPr>
              <a:t>j</a:t>
            </a:r>
            <a:r>
              <a:rPr lang="en-US" altLang="en-US" dirty="0">
                <a:ea typeface="Arial" charset="0"/>
                <a:cs typeface="Arial" charset="0"/>
              </a:rPr>
              <a:t>’ &lt; </a:t>
            </a:r>
            <a:r>
              <a:rPr lang="el-GR" altLang="en-US" dirty="0">
                <a:ea typeface="Arial" charset="0"/>
                <a:cs typeface="Arial" charset="0"/>
              </a:rPr>
              <a:t>θ</a:t>
            </a:r>
            <a:r>
              <a:rPr lang="en-US" altLang="en-US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dirty="0">
                <a:ea typeface="Arial" charset="0"/>
                <a:cs typeface="Arial" charset="0"/>
              </a:rPr>
              <a:t> ?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altLang="en-US" dirty="0">
                <a:ea typeface="Arial" charset="0"/>
                <a:cs typeface="Arial" charset="0"/>
              </a:rPr>
              <a:t>Bidding truthfully would’ve given </a:t>
            </a:r>
            <a:r>
              <a:rPr lang="en-US" altLang="en-US" dirty="0">
                <a:solidFill>
                  <a:srgbClr val="00B050"/>
                </a:solidFill>
                <a:ea typeface="Arial" charset="0"/>
                <a:cs typeface="Arial" charset="0"/>
              </a:rPr>
              <a:t>positive utility</a:t>
            </a:r>
          </a:p>
          <a:p>
            <a:endParaRPr lang="en-US" altLang="en-US" dirty="0">
              <a:ea typeface="Arial" charset="0"/>
              <a:cs typeface="Arial" charset="0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406401" y="3049601"/>
            <a:ext cx="1879600" cy="369332"/>
            <a:chOff x="406401" y="4114800"/>
            <a:chExt cx="1879600" cy="369332"/>
          </a:xfrm>
        </p:grpSpPr>
        <p:sp>
          <p:nvSpPr>
            <p:cNvPr id="19" name="TextBox 18"/>
            <p:cNvSpPr txBox="1"/>
            <p:nvPr/>
          </p:nvSpPr>
          <p:spPr>
            <a:xfrm>
              <a:off x="406401" y="4114800"/>
              <a:ext cx="187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 Bid value</a:t>
              </a:r>
              <a:r>
                <a:rPr lang="el-GR" altLang="en-US" dirty="0">
                  <a:ea typeface="Arial" charset="0"/>
                  <a:cs typeface="Arial" charset="0"/>
                </a:rPr>
                <a:t> θ</a:t>
              </a:r>
              <a:r>
                <a:rPr lang="en-US" altLang="en-US" baseline="-25000" dirty="0" err="1">
                  <a:ea typeface="Arial" charset="0"/>
                  <a:cs typeface="Arial" charset="0"/>
                </a:rPr>
                <a:t>i</a:t>
              </a:r>
              <a:r>
                <a:rPr lang="en-US" altLang="en-US" dirty="0">
                  <a:ea typeface="Arial" charset="0"/>
                  <a:cs typeface="Arial" charset="0"/>
                </a:rPr>
                <a:t>’</a:t>
              </a:r>
              <a:endParaRPr lang="en-US" dirty="0"/>
            </a:p>
          </p:txBody>
        </p:sp>
        <p:cxnSp>
          <p:nvCxnSpPr>
            <p:cNvPr id="20" name="Straight Connector 19"/>
            <p:cNvCxnSpPr/>
            <p:nvPr/>
          </p:nvCxnSpPr>
          <p:spPr>
            <a:xfrm>
              <a:off x="1828801" y="4299466"/>
              <a:ext cx="355602" cy="0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406401" y="5225533"/>
            <a:ext cx="1879600" cy="369332"/>
            <a:chOff x="406401" y="4114800"/>
            <a:chExt cx="1879600" cy="369332"/>
          </a:xfrm>
        </p:grpSpPr>
        <p:sp>
          <p:nvSpPr>
            <p:cNvPr id="22" name="TextBox 21"/>
            <p:cNvSpPr txBox="1"/>
            <p:nvPr/>
          </p:nvSpPr>
          <p:spPr>
            <a:xfrm>
              <a:off x="406401" y="4114800"/>
              <a:ext cx="187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 Bid value</a:t>
              </a:r>
              <a:r>
                <a:rPr lang="el-GR" altLang="en-US" dirty="0">
                  <a:ea typeface="Arial" charset="0"/>
                  <a:cs typeface="Arial" charset="0"/>
                </a:rPr>
                <a:t> θ</a:t>
              </a:r>
              <a:r>
                <a:rPr lang="en-US" altLang="en-US" baseline="-25000" dirty="0" err="1">
                  <a:ea typeface="Arial" charset="0"/>
                  <a:cs typeface="Arial" charset="0"/>
                </a:rPr>
                <a:t>i</a:t>
              </a:r>
              <a:r>
                <a:rPr lang="en-US" altLang="en-US" dirty="0">
                  <a:ea typeface="Arial" charset="0"/>
                  <a:cs typeface="Arial" charset="0"/>
                </a:rPr>
                <a:t>’</a:t>
              </a:r>
              <a:endParaRPr lang="en-US" dirty="0"/>
            </a:p>
          </p:txBody>
        </p:sp>
        <p:cxnSp>
          <p:nvCxnSpPr>
            <p:cNvPr id="23" name="Straight Connector 22"/>
            <p:cNvCxnSpPr/>
            <p:nvPr/>
          </p:nvCxnSpPr>
          <p:spPr>
            <a:xfrm>
              <a:off x="1828801" y="4299466"/>
              <a:ext cx="355602" cy="0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4" name="Group 23"/>
          <p:cNvGrpSpPr/>
          <p:nvPr/>
        </p:nvGrpSpPr>
        <p:grpSpPr>
          <a:xfrm>
            <a:off x="406401" y="3425798"/>
            <a:ext cx="1879600" cy="369332"/>
            <a:chOff x="406401" y="4114800"/>
            <a:chExt cx="1879600" cy="369332"/>
          </a:xfrm>
        </p:grpSpPr>
        <p:sp>
          <p:nvSpPr>
            <p:cNvPr id="25" name="TextBox 24"/>
            <p:cNvSpPr txBox="1"/>
            <p:nvPr/>
          </p:nvSpPr>
          <p:spPr>
            <a:xfrm>
              <a:off x="406401" y="4114800"/>
              <a:ext cx="187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en-US" dirty="0">
                  <a:ea typeface="Arial" charset="0"/>
                  <a:cs typeface="Arial" charset="0"/>
                </a:rPr>
                <a:t> Other bid </a:t>
              </a:r>
              <a:r>
                <a:rPr lang="el-GR" altLang="en-US" dirty="0">
                  <a:ea typeface="Arial" charset="0"/>
                  <a:cs typeface="Arial" charset="0"/>
                </a:rPr>
                <a:t>θ</a:t>
              </a:r>
              <a:r>
                <a:rPr lang="en-US" altLang="en-US" baseline="-25000" dirty="0">
                  <a:ea typeface="Arial" charset="0"/>
                  <a:cs typeface="Arial" charset="0"/>
                </a:rPr>
                <a:t>j</a:t>
              </a:r>
              <a:r>
                <a:rPr lang="en-US" altLang="en-US" dirty="0">
                  <a:ea typeface="Arial" charset="0"/>
                  <a:cs typeface="Arial" charset="0"/>
                </a:rPr>
                <a:t>’</a:t>
              </a:r>
              <a:endParaRPr lang="en-US" dirty="0"/>
            </a:p>
          </p:txBody>
        </p:sp>
        <p:cxnSp>
          <p:nvCxnSpPr>
            <p:cNvPr id="26" name="Straight Connector 25"/>
            <p:cNvCxnSpPr/>
            <p:nvPr/>
          </p:nvCxnSpPr>
          <p:spPr>
            <a:xfrm>
              <a:off x="1828801" y="4299466"/>
              <a:ext cx="355602" cy="0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23279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1.11111E-6 L -2.22222E-6 0.19444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7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87 0.19444 L 0.00087 -0.1294 " pathEditMode="relative" ptsTypes="AA">
                                      <p:cBhvr>
                                        <p:cTn id="46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78 -0.1294 L 0.00087 0.36296 " pathEditMode="relative" ptsTypes="AA">
                                      <p:cBhvr>
                                        <p:cTn id="52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78 0.36296 L 0.00087 -0.1507 " pathEditMode="relative" ptsTypes="AA">
                                      <p:cBhvr>
                                        <p:cTn id="64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78 -0.1507 L 0.00087 0.19444 " pathEditMode="relative" ptsTypes="AA">
                                      <p:cBhvr>
                                        <p:cTn id="74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5" grpId="0" build="p" bldLvl="2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52718"/>
            <a:ext cx="7620000" cy="1371600"/>
          </a:xfrm>
        </p:spPr>
        <p:txBody>
          <a:bodyPr>
            <a:normAutofit/>
          </a:bodyPr>
          <a:lstStyle/>
          <a:p>
            <a:r>
              <a:rPr lang="en-US" altLang="en-US" dirty="0"/>
              <a:t>The Clarke (aka VCG) mechanism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en-US" dirty="0"/>
              <a:t>The Clarke mechanism chooses some outcome </a:t>
            </a:r>
            <a:r>
              <a:rPr lang="en-US" altLang="en-US" i="1" dirty="0"/>
              <a:t>o</a:t>
            </a:r>
            <a:r>
              <a:rPr lang="en-US" altLang="en-US" dirty="0"/>
              <a:t> that maximizes </a:t>
            </a:r>
            <a:r>
              <a:rPr lang="el-GR" altLang="en-US" dirty="0">
                <a:ea typeface="Times New Roman" charset="0"/>
                <a:cs typeface="Times New Roman" charset="0"/>
              </a:rPr>
              <a:t>Σ</a:t>
            </a:r>
            <a:r>
              <a:rPr lang="en-US" altLang="en-US" i="1" baseline="-25000" dirty="0" err="1">
                <a:ea typeface="Times New Roman" charset="0"/>
                <a:cs typeface="Times New Roman" charset="0"/>
              </a:rPr>
              <a:t>i</a:t>
            </a:r>
            <a:r>
              <a:rPr lang="en-US" altLang="en-US" baseline="-25000" dirty="0">
                <a:ea typeface="Times New Roman" charset="0"/>
                <a:cs typeface="Times New Roman" charset="0"/>
              </a:rPr>
              <a:t> </a:t>
            </a:r>
            <a:r>
              <a:rPr lang="en-US" altLang="en-US" i="1" dirty="0"/>
              <a:t>v</a:t>
            </a:r>
            <a:r>
              <a:rPr lang="en-US" altLang="en-US" i="1" baseline="-25000" dirty="0">
                <a:ea typeface="Times New Roman" charset="0"/>
                <a:cs typeface="Times New Roman" charset="0"/>
              </a:rPr>
              <a:t>i</a:t>
            </a:r>
            <a:r>
              <a:rPr lang="en-US" altLang="en-US" dirty="0"/>
              <a:t>(</a:t>
            </a:r>
            <a:r>
              <a:rPr lang="el-GR" altLang="en-US" i="1" dirty="0">
                <a:ea typeface="Times New Roman" charset="0"/>
                <a:cs typeface="Times New Roman" charset="0"/>
              </a:rPr>
              <a:t>θ</a:t>
            </a:r>
            <a:r>
              <a:rPr lang="en-US" altLang="en-US" i="1" baseline="-25000" dirty="0" err="1"/>
              <a:t>i</a:t>
            </a:r>
            <a:r>
              <a:rPr lang="en-US" altLang="en-US" dirty="0"/>
              <a:t>’, </a:t>
            </a:r>
            <a:r>
              <a:rPr lang="en-US" altLang="en-US" i="1" dirty="0"/>
              <a:t>o</a:t>
            </a:r>
            <a:r>
              <a:rPr lang="en-US" altLang="en-US" dirty="0"/>
              <a:t>)</a:t>
            </a:r>
          </a:p>
          <a:p>
            <a:r>
              <a:rPr lang="en-US" altLang="en-US" dirty="0"/>
              <a:t>To determine the payment that agent </a:t>
            </a:r>
            <a:r>
              <a:rPr lang="en-US" altLang="en-US" i="1" dirty="0"/>
              <a:t>j</a:t>
            </a:r>
            <a:r>
              <a:rPr lang="en-US" altLang="en-US" dirty="0"/>
              <a:t> must make:</a:t>
            </a:r>
          </a:p>
          <a:p>
            <a:pPr marL="160020" indent="-342900">
              <a:buFont typeface="Arial" charset="0"/>
              <a:buChar char="•"/>
            </a:pPr>
            <a:r>
              <a:rPr lang="en-US" altLang="en-US" sz="1800" b="0" dirty="0"/>
              <a:t>Pretend </a:t>
            </a:r>
            <a:r>
              <a:rPr lang="en-US" altLang="en-US" sz="1800" b="0" i="1" dirty="0"/>
              <a:t>j</a:t>
            </a:r>
            <a:r>
              <a:rPr lang="en-US" altLang="en-US" sz="1800" b="0" dirty="0"/>
              <a:t> does not exist, and choose </a:t>
            </a:r>
            <a:r>
              <a:rPr lang="en-US" altLang="en-US" sz="1800" b="0" i="1" dirty="0"/>
              <a:t>o</a:t>
            </a:r>
            <a:r>
              <a:rPr lang="en-US" altLang="en-US" sz="1800" b="0" i="1" baseline="-25000" dirty="0">
                <a:ea typeface="Times New Roman" charset="0"/>
                <a:cs typeface="Times New Roman" charset="0"/>
              </a:rPr>
              <a:t>-j</a:t>
            </a:r>
            <a:r>
              <a:rPr lang="en-US" altLang="en-US" sz="1800" b="0" dirty="0"/>
              <a:t> that maximizes </a:t>
            </a:r>
            <a:r>
              <a:rPr lang="el-GR" altLang="en-US" sz="1800" b="0" dirty="0">
                <a:ea typeface="Times New Roman" charset="0"/>
                <a:cs typeface="Times New Roman" charset="0"/>
              </a:rPr>
              <a:t>Σ</a:t>
            </a:r>
            <a:r>
              <a:rPr lang="en-US" altLang="en-US" sz="1800" b="0" baseline="-25000" dirty="0" err="1">
                <a:ea typeface="Times New Roman" charset="0"/>
                <a:cs typeface="Times New Roman" charset="0"/>
              </a:rPr>
              <a:t>i≠j</a:t>
            </a:r>
            <a:r>
              <a:rPr lang="en-US" altLang="en-US" sz="1800" b="0" baseline="-25000" dirty="0">
                <a:ea typeface="Times New Roman" charset="0"/>
                <a:cs typeface="Times New Roman" charset="0"/>
              </a:rPr>
              <a:t> </a:t>
            </a:r>
            <a:r>
              <a:rPr lang="en-US" altLang="en-US" sz="1800" b="0" i="1" dirty="0"/>
              <a:t>v</a:t>
            </a:r>
            <a:r>
              <a:rPr lang="en-US" altLang="en-US" sz="1800" b="0" i="1" baseline="-25000" dirty="0">
                <a:ea typeface="Times New Roman" charset="0"/>
                <a:cs typeface="Times New Roman" charset="0"/>
              </a:rPr>
              <a:t>i</a:t>
            </a:r>
            <a:r>
              <a:rPr lang="en-US" altLang="en-US" sz="1800" b="0" dirty="0"/>
              <a:t>(</a:t>
            </a:r>
            <a:r>
              <a:rPr lang="el-GR" altLang="en-US" sz="1800" b="0" i="1" dirty="0">
                <a:ea typeface="Times New Roman" charset="0"/>
                <a:cs typeface="Times New Roman" charset="0"/>
              </a:rPr>
              <a:t>θ</a:t>
            </a:r>
            <a:r>
              <a:rPr lang="en-US" altLang="en-US" sz="1800" b="0" i="1" baseline="-25000" dirty="0" err="1"/>
              <a:t>i</a:t>
            </a:r>
            <a:r>
              <a:rPr lang="en-US" altLang="en-US" sz="1800" b="0" i="1" dirty="0"/>
              <a:t>’</a:t>
            </a:r>
            <a:r>
              <a:rPr lang="en-US" altLang="en-US" sz="1800" b="0" dirty="0"/>
              <a:t>, </a:t>
            </a:r>
            <a:r>
              <a:rPr lang="en-US" altLang="en-US" sz="1800" b="0" i="1" dirty="0"/>
              <a:t>o</a:t>
            </a:r>
            <a:r>
              <a:rPr lang="en-US" altLang="en-US" sz="1800" b="0" i="1" baseline="-25000" dirty="0">
                <a:ea typeface="Times New Roman" charset="0"/>
                <a:cs typeface="Times New Roman" charset="0"/>
              </a:rPr>
              <a:t>-j</a:t>
            </a:r>
            <a:r>
              <a:rPr lang="en-US" altLang="en-US" sz="1800" b="0" dirty="0"/>
              <a:t>)</a:t>
            </a:r>
          </a:p>
          <a:p>
            <a:pPr marL="160020" indent="-342900">
              <a:buFont typeface="Arial" charset="0"/>
              <a:buChar char="•"/>
            </a:pPr>
            <a:r>
              <a:rPr lang="en-US" altLang="en-US" sz="1800" b="0" i="1" dirty="0"/>
              <a:t>j</a:t>
            </a:r>
            <a:r>
              <a:rPr lang="en-US" altLang="en-US" sz="1800" b="0" dirty="0"/>
              <a:t> pays </a:t>
            </a:r>
            <a:r>
              <a:rPr lang="el-GR" altLang="en-US" sz="1800" b="0" dirty="0">
                <a:ea typeface="Times New Roman" charset="0"/>
                <a:cs typeface="Times New Roman" charset="0"/>
              </a:rPr>
              <a:t>Σ</a:t>
            </a:r>
            <a:r>
              <a:rPr lang="en-US" altLang="en-US" sz="1800" b="0" i="1" baseline="-25000" dirty="0" err="1">
                <a:ea typeface="Times New Roman" charset="0"/>
                <a:cs typeface="Times New Roman" charset="0"/>
              </a:rPr>
              <a:t>i</a:t>
            </a:r>
            <a:r>
              <a:rPr lang="en-US" altLang="en-US" sz="1800" b="0" baseline="-25000" dirty="0" err="1">
                <a:ea typeface="Times New Roman" charset="0"/>
                <a:cs typeface="Times New Roman" charset="0"/>
              </a:rPr>
              <a:t>≠</a:t>
            </a:r>
            <a:r>
              <a:rPr lang="en-US" altLang="en-US" sz="1800" b="0" i="1" baseline="-25000" dirty="0" err="1">
                <a:ea typeface="Times New Roman" charset="0"/>
                <a:cs typeface="Times New Roman" charset="0"/>
              </a:rPr>
              <a:t>j</a:t>
            </a:r>
            <a:r>
              <a:rPr lang="en-US" altLang="en-US" sz="1800" b="0" baseline="-25000" dirty="0">
                <a:ea typeface="Times New Roman" charset="0"/>
                <a:cs typeface="Times New Roman" charset="0"/>
              </a:rPr>
              <a:t> </a:t>
            </a:r>
            <a:r>
              <a:rPr lang="en-US" altLang="en-US" sz="1800" b="0" i="1" dirty="0"/>
              <a:t>v</a:t>
            </a:r>
            <a:r>
              <a:rPr lang="en-US" altLang="en-US" sz="1800" b="0" i="1" baseline="-25000" dirty="0">
                <a:ea typeface="Times New Roman" charset="0"/>
                <a:cs typeface="Times New Roman" charset="0"/>
              </a:rPr>
              <a:t>i</a:t>
            </a:r>
            <a:r>
              <a:rPr lang="en-US" altLang="en-US" sz="1800" b="0" dirty="0"/>
              <a:t>(</a:t>
            </a:r>
            <a:r>
              <a:rPr lang="el-GR" altLang="en-US" sz="1800" b="0" i="1" dirty="0">
                <a:ea typeface="Times New Roman" charset="0"/>
                <a:cs typeface="Times New Roman" charset="0"/>
              </a:rPr>
              <a:t>θ</a:t>
            </a:r>
            <a:r>
              <a:rPr lang="en-US" altLang="en-US" sz="1800" b="0" i="1" baseline="-25000" dirty="0" err="1"/>
              <a:t>i</a:t>
            </a:r>
            <a:r>
              <a:rPr lang="en-US" altLang="en-US" sz="1800" b="0" dirty="0"/>
              <a:t>’, </a:t>
            </a:r>
            <a:r>
              <a:rPr lang="en-US" altLang="en-US" sz="1800" b="0" i="1" dirty="0"/>
              <a:t>o</a:t>
            </a:r>
            <a:r>
              <a:rPr lang="en-US" altLang="en-US" sz="1800" b="0" i="1" baseline="-25000" dirty="0">
                <a:ea typeface="Times New Roman" charset="0"/>
                <a:cs typeface="Times New Roman" charset="0"/>
              </a:rPr>
              <a:t>-j</a:t>
            </a:r>
            <a:r>
              <a:rPr lang="en-US" altLang="en-US" sz="1800" b="0" dirty="0"/>
              <a:t>) - </a:t>
            </a:r>
            <a:r>
              <a:rPr lang="el-GR" altLang="en-US" sz="1800" b="0" dirty="0">
                <a:ea typeface="Times New Roman" charset="0"/>
                <a:cs typeface="Times New Roman" charset="0"/>
              </a:rPr>
              <a:t>Σ</a:t>
            </a:r>
            <a:r>
              <a:rPr lang="en-US" altLang="en-US" sz="1800" b="0" i="1" baseline="-25000" dirty="0" err="1">
                <a:ea typeface="Times New Roman" charset="0"/>
                <a:cs typeface="Times New Roman" charset="0"/>
              </a:rPr>
              <a:t>i</a:t>
            </a:r>
            <a:r>
              <a:rPr lang="en-US" altLang="en-US" sz="1800" b="0" baseline="-25000" dirty="0" err="1">
                <a:ea typeface="Times New Roman" charset="0"/>
                <a:cs typeface="Times New Roman" charset="0"/>
              </a:rPr>
              <a:t>≠</a:t>
            </a:r>
            <a:r>
              <a:rPr lang="en-US" altLang="en-US" sz="1800" b="0" i="1" baseline="-25000" dirty="0" err="1">
                <a:ea typeface="Times New Roman" charset="0"/>
                <a:cs typeface="Times New Roman" charset="0"/>
              </a:rPr>
              <a:t>j</a:t>
            </a:r>
            <a:r>
              <a:rPr lang="en-US" altLang="en-US" sz="1800" b="0" baseline="-25000" dirty="0">
                <a:ea typeface="Times New Roman" charset="0"/>
                <a:cs typeface="Times New Roman" charset="0"/>
              </a:rPr>
              <a:t> </a:t>
            </a:r>
            <a:r>
              <a:rPr lang="en-US" altLang="en-US" sz="1800" b="0" dirty="0"/>
              <a:t>v</a:t>
            </a:r>
            <a:r>
              <a:rPr lang="en-US" altLang="en-US" sz="1800" b="0" i="1" baseline="-25000" dirty="0">
                <a:ea typeface="Times New Roman" charset="0"/>
                <a:cs typeface="Times New Roman" charset="0"/>
              </a:rPr>
              <a:t>i</a:t>
            </a:r>
            <a:r>
              <a:rPr lang="en-US" altLang="en-US" sz="1800" b="0" dirty="0"/>
              <a:t>(</a:t>
            </a:r>
            <a:r>
              <a:rPr lang="el-GR" altLang="en-US" sz="1800" b="0" i="1" dirty="0">
                <a:ea typeface="Times New Roman" charset="0"/>
                <a:cs typeface="Times New Roman" charset="0"/>
              </a:rPr>
              <a:t>θ</a:t>
            </a:r>
            <a:r>
              <a:rPr lang="en-US" altLang="en-US" sz="1800" b="0" i="1" baseline="-25000" dirty="0" err="1"/>
              <a:t>i</a:t>
            </a:r>
            <a:r>
              <a:rPr lang="en-US" altLang="en-US" sz="1800" b="0" dirty="0"/>
              <a:t>’, </a:t>
            </a:r>
            <a:r>
              <a:rPr lang="en-US" altLang="en-US" sz="1800" b="0" i="1" dirty="0"/>
              <a:t>o</a:t>
            </a:r>
            <a:r>
              <a:rPr lang="en-US" altLang="en-US" sz="1800" b="0" dirty="0"/>
              <a:t>) 	=</a:t>
            </a:r>
            <a:br>
              <a:rPr lang="en-US" altLang="en-US" sz="1800" b="0" dirty="0"/>
            </a:br>
            <a:r>
              <a:rPr lang="en-US" altLang="en-US" sz="1800" b="0" dirty="0"/>
              <a:t>			            	= </a:t>
            </a:r>
            <a:r>
              <a:rPr lang="el-GR" altLang="en-US" sz="1800" b="0" dirty="0">
                <a:ea typeface="Times New Roman" charset="0"/>
                <a:cs typeface="Times New Roman" charset="0"/>
              </a:rPr>
              <a:t>Σ</a:t>
            </a:r>
            <a:r>
              <a:rPr lang="en-US" altLang="en-US" sz="1800" b="0" baseline="-25000" dirty="0" err="1">
                <a:ea typeface="Times New Roman" charset="0"/>
                <a:cs typeface="Times New Roman" charset="0"/>
              </a:rPr>
              <a:t>i≠j</a:t>
            </a:r>
            <a:r>
              <a:rPr lang="en-US" altLang="en-US" sz="1800" b="0" baseline="-25000" dirty="0">
                <a:ea typeface="Times New Roman" charset="0"/>
                <a:cs typeface="Times New Roman" charset="0"/>
              </a:rPr>
              <a:t> </a:t>
            </a:r>
            <a:r>
              <a:rPr lang="en-US" altLang="en-US" sz="1800" b="0" dirty="0"/>
              <a:t>( </a:t>
            </a:r>
            <a:r>
              <a:rPr lang="en-US" altLang="en-US" sz="1800" b="0" i="1" dirty="0"/>
              <a:t>v</a:t>
            </a:r>
            <a:r>
              <a:rPr lang="en-US" altLang="en-US" sz="1800" b="0" i="1" baseline="-25000" dirty="0">
                <a:ea typeface="Times New Roman" charset="0"/>
                <a:cs typeface="Times New Roman" charset="0"/>
              </a:rPr>
              <a:t>i</a:t>
            </a:r>
            <a:r>
              <a:rPr lang="en-US" altLang="en-US" sz="1800" b="0" dirty="0"/>
              <a:t>(</a:t>
            </a:r>
            <a:r>
              <a:rPr lang="el-GR" altLang="en-US" sz="1800" b="0" i="1" dirty="0">
                <a:ea typeface="Times New Roman" charset="0"/>
                <a:cs typeface="Times New Roman" charset="0"/>
              </a:rPr>
              <a:t>θ</a:t>
            </a:r>
            <a:r>
              <a:rPr lang="en-US" altLang="en-US" sz="1800" b="0" i="1" baseline="-25000" dirty="0" err="1"/>
              <a:t>i</a:t>
            </a:r>
            <a:r>
              <a:rPr lang="en-US" altLang="en-US" sz="1800" b="0" dirty="0"/>
              <a:t>’, </a:t>
            </a:r>
            <a:r>
              <a:rPr lang="en-US" altLang="en-US" sz="1800" b="0" i="1" dirty="0"/>
              <a:t>o</a:t>
            </a:r>
            <a:r>
              <a:rPr lang="en-US" altLang="en-US" sz="1800" b="0" i="1" baseline="-25000" dirty="0">
                <a:ea typeface="Times New Roman" charset="0"/>
                <a:cs typeface="Times New Roman" charset="0"/>
              </a:rPr>
              <a:t>-j</a:t>
            </a:r>
            <a:r>
              <a:rPr lang="en-US" altLang="en-US" sz="1800" b="0" dirty="0"/>
              <a:t>) - </a:t>
            </a:r>
            <a:r>
              <a:rPr lang="en-US" altLang="en-US" sz="1800" b="0" i="1" dirty="0"/>
              <a:t>v</a:t>
            </a:r>
            <a:r>
              <a:rPr lang="en-US" altLang="en-US" sz="1800" b="0" i="1" baseline="-25000" dirty="0">
                <a:ea typeface="Times New Roman" charset="0"/>
                <a:cs typeface="Times New Roman" charset="0"/>
              </a:rPr>
              <a:t>i</a:t>
            </a:r>
            <a:r>
              <a:rPr lang="en-US" altLang="en-US" sz="1800" b="0" dirty="0"/>
              <a:t>(</a:t>
            </a:r>
            <a:r>
              <a:rPr lang="el-GR" altLang="en-US" sz="1800" b="0" i="1" dirty="0">
                <a:ea typeface="Times New Roman" charset="0"/>
                <a:cs typeface="Times New Roman" charset="0"/>
              </a:rPr>
              <a:t>θ</a:t>
            </a:r>
            <a:r>
              <a:rPr lang="en-US" altLang="en-US" sz="1800" b="0" i="1" baseline="-25000" dirty="0" err="1"/>
              <a:t>i</a:t>
            </a:r>
            <a:r>
              <a:rPr lang="en-US" altLang="en-US" sz="1800" b="0" dirty="0"/>
              <a:t>’, </a:t>
            </a:r>
            <a:r>
              <a:rPr lang="en-US" altLang="en-US" sz="1800" b="0" i="1" dirty="0"/>
              <a:t>o</a:t>
            </a:r>
            <a:r>
              <a:rPr lang="en-US" altLang="en-US" sz="1800" b="0" dirty="0"/>
              <a:t>) )</a:t>
            </a:r>
          </a:p>
          <a:p>
            <a:pPr lvl="1">
              <a:buFontTx/>
              <a:buChar char="–"/>
            </a:pPr>
            <a:endParaRPr lang="en-US" altLang="en-US" sz="1800" dirty="0"/>
          </a:p>
          <a:p>
            <a:r>
              <a:rPr lang="en-US" altLang="en-US" dirty="0"/>
              <a:t>We say that each agent pays the </a:t>
            </a:r>
            <a:r>
              <a:rPr lang="en-US" altLang="en-US" dirty="0">
                <a:solidFill>
                  <a:schemeClr val="tx2"/>
                </a:solidFill>
              </a:rPr>
              <a:t>externality </a:t>
            </a:r>
            <a:r>
              <a:rPr lang="en-US" altLang="en-US" dirty="0"/>
              <a:t>that she imposes on the other agents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Agent i’s externality: (social welfare of others if </a:t>
            </a:r>
            <a:r>
              <a:rPr lang="en-US" b="0" i="1" dirty="0" err="1"/>
              <a:t>i</a:t>
            </a:r>
            <a:r>
              <a:rPr lang="en-US" b="0" dirty="0"/>
              <a:t> were absent) - (social welfare of others when </a:t>
            </a:r>
            <a:r>
              <a:rPr lang="en-US" b="0" i="1" dirty="0" err="1"/>
              <a:t>i</a:t>
            </a:r>
            <a:r>
              <a:rPr lang="en-US" b="0" i="1" dirty="0"/>
              <a:t> </a:t>
            </a:r>
            <a:r>
              <a:rPr lang="en-US" b="0" dirty="0"/>
              <a:t>is present)</a:t>
            </a:r>
            <a:endParaRPr lang="en-US" altLang="en-US" b="0" dirty="0"/>
          </a:p>
          <a:p>
            <a:r>
              <a:rPr lang="en-US" altLang="en-US" dirty="0"/>
              <a:t>(VCG = </a:t>
            </a:r>
            <a:r>
              <a:rPr lang="en-US" altLang="en-US" dirty="0" err="1"/>
              <a:t>Vickrey</a:t>
            </a:r>
            <a:r>
              <a:rPr lang="en-US" altLang="en-US" dirty="0"/>
              <a:t>, Clarke, Groves)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6488668"/>
            <a:ext cx="510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VC</a:t>
            </a: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104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199" y="152718"/>
            <a:ext cx="7371347" cy="1371600"/>
          </a:xfrm>
        </p:spPr>
        <p:txBody>
          <a:bodyPr/>
          <a:lstStyle/>
          <a:p>
            <a:r>
              <a:rPr lang="en-US" altLang="en-US"/>
              <a:t>Incentive compatibility</a:t>
            </a:r>
            <a:endParaRPr lang="en-US" alt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110000"/>
              </a:lnSpc>
              <a:spcBef>
                <a:spcPts val="24"/>
              </a:spcBef>
            </a:pPr>
            <a:r>
              <a:rPr lang="en-US" altLang="en-US" dirty="0">
                <a:solidFill>
                  <a:schemeClr val="tx2"/>
                </a:solidFill>
              </a:rPr>
              <a:t>Incentive compatibility</a:t>
            </a:r>
            <a:r>
              <a:rPr lang="en-US" altLang="en-US" dirty="0"/>
              <a:t>:</a:t>
            </a:r>
            <a:r>
              <a:rPr lang="en-US" altLang="en-US" dirty="0">
                <a:solidFill>
                  <a:schemeClr val="tx2"/>
                </a:solidFill>
              </a:rPr>
              <a:t> </a:t>
            </a:r>
            <a:r>
              <a:rPr lang="en-US" altLang="en-US" dirty="0"/>
              <a:t>there is never an incentive to lie about one’s type</a:t>
            </a:r>
            <a:br>
              <a:rPr lang="en-US" altLang="en-US" dirty="0"/>
            </a:br>
            <a:endParaRPr lang="en-US" altLang="en-US" dirty="0"/>
          </a:p>
          <a:p>
            <a:pPr>
              <a:lnSpc>
                <a:spcPct val="110000"/>
              </a:lnSpc>
              <a:spcBef>
                <a:spcPts val="24"/>
              </a:spcBef>
            </a:pPr>
            <a:r>
              <a:rPr lang="en-US" altLang="en-US" dirty="0"/>
              <a:t>A mechanism is </a:t>
            </a:r>
            <a:r>
              <a:rPr lang="en-US" altLang="en-US" dirty="0">
                <a:solidFill>
                  <a:schemeClr val="tx2"/>
                </a:solidFill>
              </a:rPr>
              <a:t>dominant-strategies</a:t>
            </a:r>
            <a:r>
              <a:rPr lang="en-US" altLang="en-US" dirty="0">
                <a:solidFill>
                  <a:srgbClr val="008000"/>
                </a:solidFill>
              </a:rPr>
              <a:t> </a:t>
            </a:r>
            <a:r>
              <a:rPr lang="en-US" altLang="en-US" dirty="0"/>
              <a:t>incentive compatible (aka </a:t>
            </a:r>
            <a:r>
              <a:rPr lang="en-US" altLang="en-US" dirty="0" err="1">
                <a:solidFill>
                  <a:schemeClr val="tx2"/>
                </a:solidFill>
              </a:rPr>
              <a:t>strategyproof</a:t>
            </a:r>
            <a:r>
              <a:rPr lang="en-US" altLang="en-US" dirty="0"/>
              <a:t>) if for any </a:t>
            </a:r>
            <a:r>
              <a:rPr lang="en-US" altLang="en-US" i="1" dirty="0" err="1"/>
              <a:t>i</a:t>
            </a:r>
            <a:r>
              <a:rPr lang="en-US" altLang="en-US" dirty="0"/>
              <a:t>, for any type vector </a:t>
            </a:r>
            <a:r>
              <a:rPr lang="el-GR" altLang="en-US" i="1" dirty="0">
                <a:ea typeface="Arial" charset="0"/>
                <a:cs typeface="Arial" charset="0"/>
              </a:rPr>
              <a:t>θ</a:t>
            </a:r>
            <a:r>
              <a:rPr lang="en-US" altLang="en-US" i="1" baseline="-25000" dirty="0">
                <a:ea typeface="Arial" charset="0"/>
                <a:cs typeface="Arial" charset="0"/>
              </a:rPr>
              <a:t>1</a:t>
            </a:r>
            <a:r>
              <a:rPr lang="en-US" altLang="en-US" dirty="0">
                <a:ea typeface="Arial" charset="0"/>
                <a:cs typeface="Arial" charset="0"/>
              </a:rPr>
              <a:t>, </a:t>
            </a:r>
            <a:r>
              <a:rPr lang="el-GR" altLang="en-US" i="1" dirty="0">
                <a:ea typeface="Arial" charset="0"/>
                <a:cs typeface="Arial" charset="0"/>
              </a:rPr>
              <a:t>θ</a:t>
            </a:r>
            <a:r>
              <a:rPr lang="en-US" altLang="en-US" i="1" baseline="-25000" dirty="0">
                <a:ea typeface="Arial" charset="0"/>
                <a:cs typeface="Arial" charset="0"/>
              </a:rPr>
              <a:t>2</a:t>
            </a:r>
            <a:r>
              <a:rPr lang="en-US" altLang="en-US" dirty="0">
                <a:ea typeface="Arial" charset="0"/>
                <a:cs typeface="Arial" charset="0"/>
              </a:rPr>
              <a:t>, …, </a:t>
            </a:r>
            <a:r>
              <a:rPr lang="el-GR" altLang="en-US" i="1" dirty="0">
                <a:ea typeface="Arial" charset="0"/>
                <a:cs typeface="Arial" charset="0"/>
              </a:rPr>
              <a:t>θ</a:t>
            </a:r>
            <a:r>
              <a:rPr lang="en-US" altLang="en-US" i="1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dirty="0">
                <a:ea typeface="Arial" charset="0"/>
                <a:cs typeface="Arial" charset="0"/>
              </a:rPr>
              <a:t>, …, </a:t>
            </a:r>
            <a:r>
              <a:rPr lang="el-GR" altLang="en-US" i="1" dirty="0">
                <a:ea typeface="Arial" charset="0"/>
                <a:cs typeface="Arial" charset="0"/>
              </a:rPr>
              <a:t>θ</a:t>
            </a:r>
            <a:r>
              <a:rPr lang="en-US" altLang="en-US" i="1" baseline="-25000" dirty="0">
                <a:ea typeface="Arial" charset="0"/>
                <a:cs typeface="Arial" charset="0"/>
              </a:rPr>
              <a:t>n</a:t>
            </a:r>
            <a:r>
              <a:rPr lang="en-US" altLang="en-US" dirty="0">
                <a:ea typeface="Arial" charset="0"/>
                <a:cs typeface="Arial" charset="0"/>
              </a:rPr>
              <a:t>, and for any alternative type </a:t>
            </a:r>
            <a:r>
              <a:rPr lang="el-GR" altLang="en-US" i="1" dirty="0">
                <a:solidFill>
                  <a:srgbClr val="00B050"/>
                </a:solidFill>
                <a:ea typeface="Arial" charset="0"/>
                <a:cs typeface="Arial" charset="0"/>
              </a:rPr>
              <a:t>θ</a:t>
            </a:r>
            <a:r>
              <a:rPr lang="en-US" altLang="en-US" i="1" baseline="-25000" dirty="0" err="1">
                <a:solidFill>
                  <a:srgbClr val="00B050"/>
                </a:solidFill>
                <a:ea typeface="Arial" charset="0"/>
                <a:cs typeface="Arial" charset="0"/>
              </a:rPr>
              <a:t>i</a:t>
            </a:r>
            <a:r>
              <a:rPr lang="en-US" altLang="en-US" dirty="0">
                <a:solidFill>
                  <a:srgbClr val="00B050"/>
                </a:solidFill>
                <a:ea typeface="Arial" charset="0"/>
                <a:cs typeface="Arial" charset="0"/>
              </a:rPr>
              <a:t>’</a:t>
            </a:r>
            <a:r>
              <a:rPr lang="en-US" altLang="en-US" dirty="0">
                <a:ea typeface="Arial" charset="0"/>
                <a:cs typeface="Arial" charset="0"/>
              </a:rPr>
              <a:t>, we have</a:t>
            </a:r>
            <a:endParaRPr lang="en-US" altLang="en-US" baseline="-25000" dirty="0">
              <a:ea typeface="Arial" charset="0"/>
              <a:cs typeface="Arial" charset="0"/>
            </a:endParaRPr>
          </a:p>
          <a:p>
            <a:pPr>
              <a:lnSpc>
                <a:spcPct val="110000"/>
              </a:lnSpc>
              <a:spcBef>
                <a:spcPts val="24"/>
              </a:spcBef>
            </a:pPr>
            <a:r>
              <a:rPr lang="en-US" altLang="en-US" dirty="0">
                <a:ea typeface="Arial" charset="0"/>
                <a:cs typeface="Arial" charset="0"/>
              </a:rPr>
              <a:t>     </a:t>
            </a:r>
            <a:r>
              <a:rPr lang="en-US" altLang="en-US" b="0" dirty="0">
                <a:ea typeface="Arial" charset="0"/>
                <a:cs typeface="Arial" charset="0"/>
              </a:rPr>
              <a:t>v</a:t>
            </a:r>
            <a:r>
              <a:rPr lang="en-US" altLang="en-US" b="0" baseline="-25000" dirty="0">
                <a:ea typeface="Arial" charset="0"/>
                <a:cs typeface="Arial" charset="0"/>
              </a:rPr>
              <a:t>i</a:t>
            </a:r>
            <a:r>
              <a:rPr lang="en-US" altLang="en-US" b="0" dirty="0">
                <a:ea typeface="Arial" charset="0"/>
                <a:cs typeface="Arial" charset="0"/>
              </a:rPr>
              <a:t>(</a:t>
            </a:r>
            <a:r>
              <a:rPr lang="el-GR" altLang="en-US" b="0" dirty="0">
                <a:ea typeface="Arial" charset="0"/>
                <a:cs typeface="Arial" charset="0"/>
              </a:rPr>
              <a:t>θ</a:t>
            </a:r>
            <a:r>
              <a:rPr lang="en-US" altLang="en-US" b="0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b="0" dirty="0">
                <a:ea typeface="Arial" charset="0"/>
                <a:cs typeface="Arial" charset="0"/>
              </a:rPr>
              <a:t>, o(</a:t>
            </a:r>
            <a:r>
              <a:rPr lang="el-GR" altLang="en-US" b="0" dirty="0">
                <a:ea typeface="Arial" charset="0"/>
                <a:cs typeface="Arial" charset="0"/>
              </a:rPr>
              <a:t>θ</a:t>
            </a:r>
            <a:r>
              <a:rPr lang="en-US" altLang="en-US" b="0" baseline="-25000" dirty="0">
                <a:ea typeface="Arial" charset="0"/>
                <a:cs typeface="Arial" charset="0"/>
              </a:rPr>
              <a:t>1</a:t>
            </a:r>
            <a:r>
              <a:rPr lang="en-US" altLang="en-US" b="0" dirty="0">
                <a:ea typeface="Arial" charset="0"/>
                <a:cs typeface="Arial" charset="0"/>
              </a:rPr>
              <a:t>, </a:t>
            </a:r>
            <a:r>
              <a:rPr lang="el-GR" altLang="en-US" b="0" dirty="0">
                <a:ea typeface="Arial" charset="0"/>
                <a:cs typeface="Arial" charset="0"/>
              </a:rPr>
              <a:t>θ</a:t>
            </a:r>
            <a:r>
              <a:rPr lang="en-US" altLang="en-US" b="0" baseline="-25000" dirty="0">
                <a:ea typeface="Arial" charset="0"/>
                <a:cs typeface="Arial" charset="0"/>
              </a:rPr>
              <a:t>2</a:t>
            </a:r>
            <a:r>
              <a:rPr lang="en-US" altLang="en-US" b="0" dirty="0">
                <a:ea typeface="Arial" charset="0"/>
                <a:cs typeface="Arial" charset="0"/>
              </a:rPr>
              <a:t>, …, </a:t>
            </a:r>
            <a:r>
              <a:rPr lang="el-GR" altLang="en-US" b="0" dirty="0">
                <a:ea typeface="Arial" charset="0"/>
                <a:cs typeface="Arial" charset="0"/>
              </a:rPr>
              <a:t>θ</a:t>
            </a:r>
            <a:r>
              <a:rPr lang="en-US" altLang="en-US" b="0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b="0" dirty="0">
                <a:ea typeface="Arial" charset="0"/>
                <a:cs typeface="Arial" charset="0"/>
              </a:rPr>
              <a:t>, …, </a:t>
            </a:r>
            <a:r>
              <a:rPr lang="el-GR" altLang="en-US" b="0" dirty="0">
                <a:ea typeface="Arial" charset="0"/>
                <a:cs typeface="Arial" charset="0"/>
              </a:rPr>
              <a:t>θ</a:t>
            </a:r>
            <a:r>
              <a:rPr lang="en-US" altLang="en-US" b="0" baseline="-25000" dirty="0">
                <a:ea typeface="Arial" charset="0"/>
                <a:cs typeface="Arial" charset="0"/>
              </a:rPr>
              <a:t>n</a:t>
            </a:r>
            <a:r>
              <a:rPr lang="en-US" altLang="en-US" b="0" dirty="0">
                <a:ea typeface="Arial" charset="0"/>
                <a:cs typeface="Arial" charset="0"/>
              </a:rPr>
              <a:t>)) - </a:t>
            </a:r>
            <a:r>
              <a:rPr lang="el-GR" altLang="en-US" b="0" dirty="0">
                <a:ea typeface="Arial" charset="0"/>
                <a:cs typeface="Arial" charset="0"/>
              </a:rPr>
              <a:t>π</a:t>
            </a:r>
            <a:r>
              <a:rPr lang="en-US" altLang="en-US" b="0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b="0" dirty="0">
                <a:ea typeface="Arial" charset="0"/>
                <a:cs typeface="Arial" charset="0"/>
              </a:rPr>
              <a:t>(</a:t>
            </a:r>
            <a:r>
              <a:rPr lang="el-GR" altLang="en-US" b="0" dirty="0">
                <a:ea typeface="Arial" charset="0"/>
                <a:cs typeface="Arial" charset="0"/>
              </a:rPr>
              <a:t>θ</a:t>
            </a:r>
            <a:r>
              <a:rPr lang="en-US" altLang="en-US" b="0" baseline="-25000" dirty="0">
                <a:ea typeface="Arial" charset="0"/>
                <a:cs typeface="Arial" charset="0"/>
              </a:rPr>
              <a:t>1</a:t>
            </a:r>
            <a:r>
              <a:rPr lang="en-US" altLang="en-US" b="0" dirty="0">
                <a:ea typeface="Arial" charset="0"/>
                <a:cs typeface="Arial" charset="0"/>
              </a:rPr>
              <a:t>, </a:t>
            </a:r>
            <a:r>
              <a:rPr lang="el-GR" altLang="en-US" b="0" dirty="0">
                <a:ea typeface="Arial" charset="0"/>
                <a:cs typeface="Arial" charset="0"/>
              </a:rPr>
              <a:t>θ</a:t>
            </a:r>
            <a:r>
              <a:rPr lang="en-US" altLang="en-US" b="0" baseline="-25000" dirty="0">
                <a:ea typeface="Arial" charset="0"/>
                <a:cs typeface="Arial" charset="0"/>
              </a:rPr>
              <a:t>2</a:t>
            </a:r>
            <a:r>
              <a:rPr lang="en-US" altLang="en-US" b="0" dirty="0">
                <a:ea typeface="Arial" charset="0"/>
                <a:cs typeface="Arial" charset="0"/>
              </a:rPr>
              <a:t>, …, </a:t>
            </a:r>
            <a:r>
              <a:rPr lang="el-GR" altLang="en-US" b="0" dirty="0">
                <a:ea typeface="Arial" charset="0"/>
                <a:cs typeface="Arial" charset="0"/>
              </a:rPr>
              <a:t>θ</a:t>
            </a:r>
            <a:r>
              <a:rPr lang="en-US" altLang="en-US" b="0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b="0" dirty="0">
                <a:ea typeface="Arial" charset="0"/>
                <a:cs typeface="Arial" charset="0"/>
              </a:rPr>
              <a:t>, …, </a:t>
            </a:r>
            <a:r>
              <a:rPr lang="el-GR" altLang="en-US" b="0" dirty="0">
                <a:ea typeface="Arial" charset="0"/>
                <a:cs typeface="Arial" charset="0"/>
              </a:rPr>
              <a:t>θ</a:t>
            </a:r>
            <a:r>
              <a:rPr lang="en-US" altLang="en-US" b="0" baseline="-25000" dirty="0">
                <a:ea typeface="Arial" charset="0"/>
                <a:cs typeface="Arial" charset="0"/>
              </a:rPr>
              <a:t>n</a:t>
            </a:r>
            <a:r>
              <a:rPr lang="en-US" altLang="en-US" b="0" dirty="0">
                <a:ea typeface="Arial" charset="0"/>
                <a:cs typeface="Arial" charset="0"/>
              </a:rPr>
              <a:t>)</a:t>
            </a:r>
            <a:r>
              <a:rPr lang="en-US" altLang="en-US" b="0" baseline="-25000" dirty="0">
                <a:ea typeface="Arial" charset="0"/>
                <a:cs typeface="Arial" charset="0"/>
              </a:rPr>
              <a:t> </a:t>
            </a:r>
            <a:r>
              <a:rPr lang="el-GR" altLang="en-US" b="0" dirty="0">
                <a:ea typeface="Arial" charset="0"/>
                <a:cs typeface="Arial" charset="0"/>
              </a:rPr>
              <a:t>≥</a:t>
            </a:r>
            <a:r>
              <a:rPr lang="en-US" altLang="en-US" b="0" dirty="0">
                <a:ea typeface="Arial" charset="0"/>
                <a:cs typeface="Arial" charset="0"/>
              </a:rPr>
              <a:t> </a:t>
            </a:r>
          </a:p>
          <a:p>
            <a:pPr>
              <a:lnSpc>
                <a:spcPct val="110000"/>
              </a:lnSpc>
              <a:spcBef>
                <a:spcPts val="24"/>
              </a:spcBef>
            </a:pPr>
            <a:r>
              <a:rPr lang="en-US" altLang="en-US" b="0" dirty="0">
                <a:ea typeface="Arial" charset="0"/>
                <a:cs typeface="Arial" charset="0"/>
              </a:rPr>
              <a:t>     v</a:t>
            </a:r>
            <a:r>
              <a:rPr lang="en-US" altLang="en-US" b="0" baseline="-25000" dirty="0">
                <a:ea typeface="Arial" charset="0"/>
                <a:cs typeface="Arial" charset="0"/>
              </a:rPr>
              <a:t>i</a:t>
            </a:r>
            <a:r>
              <a:rPr lang="en-US" altLang="en-US" b="0" dirty="0">
                <a:ea typeface="Arial" charset="0"/>
                <a:cs typeface="Arial" charset="0"/>
              </a:rPr>
              <a:t>(</a:t>
            </a:r>
            <a:r>
              <a:rPr lang="el-GR" altLang="en-US" b="0" dirty="0">
                <a:ea typeface="Arial" charset="0"/>
                <a:cs typeface="Arial" charset="0"/>
              </a:rPr>
              <a:t>θ</a:t>
            </a:r>
            <a:r>
              <a:rPr lang="en-US" altLang="en-US" b="0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b="0" dirty="0">
                <a:ea typeface="Arial" charset="0"/>
                <a:cs typeface="Arial" charset="0"/>
              </a:rPr>
              <a:t>, o(</a:t>
            </a:r>
            <a:r>
              <a:rPr lang="el-GR" altLang="en-US" b="0" dirty="0">
                <a:ea typeface="Arial" charset="0"/>
                <a:cs typeface="Arial" charset="0"/>
              </a:rPr>
              <a:t>θ</a:t>
            </a:r>
            <a:r>
              <a:rPr lang="en-US" altLang="en-US" b="0" baseline="-25000" dirty="0">
                <a:ea typeface="Arial" charset="0"/>
                <a:cs typeface="Arial" charset="0"/>
              </a:rPr>
              <a:t>1</a:t>
            </a:r>
            <a:r>
              <a:rPr lang="en-US" altLang="en-US" b="0" dirty="0">
                <a:ea typeface="Arial" charset="0"/>
                <a:cs typeface="Arial" charset="0"/>
              </a:rPr>
              <a:t>, </a:t>
            </a:r>
            <a:r>
              <a:rPr lang="el-GR" altLang="en-US" b="0" dirty="0">
                <a:ea typeface="Arial" charset="0"/>
                <a:cs typeface="Arial" charset="0"/>
              </a:rPr>
              <a:t>θ</a:t>
            </a:r>
            <a:r>
              <a:rPr lang="en-US" altLang="en-US" b="0" baseline="-25000" dirty="0">
                <a:ea typeface="Arial" charset="0"/>
                <a:cs typeface="Arial" charset="0"/>
              </a:rPr>
              <a:t>2</a:t>
            </a:r>
            <a:r>
              <a:rPr lang="en-US" altLang="en-US" b="0" dirty="0">
                <a:ea typeface="Arial" charset="0"/>
                <a:cs typeface="Arial" charset="0"/>
              </a:rPr>
              <a:t>, …, </a:t>
            </a:r>
            <a:r>
              <a:rPr lang="el-GR" altLang="en-US" b="0" dirty="0">
                <a:solidFill>
                  <a:srgbClr val="00B050"/>
                </a:solidFill>
                <a:ea typeface="Arial" charset="0"/>
                <a:cs typeface="Arial" charset="0"/>
              </a:rPr>
              <a:t>θ</a:t>
            </a:r>
            <a:r>
              <a:rPr lang="en-US" altLang="en-US" b="0" baseline="-25000" dirty="0" err="1">
                <a:solidFill>
                  <a:srgbClr val="00B050"/>
                </a:solidFill>
                <a:ea typeface="Arial" charset="0"/>
                <a:cs typeface="Arial" charset="0"/>
              </a:rPr>
              <a:t>i</a:t>
            </a:r>
            <a:r>
              <a:rPr lang="en-US" altLang="en-US" b="0" dirty="0">
                <a:solidFill>
                  <a:srgbClr val="00B050"/>
                </a:solidFill>
                <a:ea typeface="Arial" charset="0"/>
                <a:cs typeface="Arial" charset="0"/>
              </a:rPr>
              <a:t>’</a:t>
            </a:r>
            <a:r>
              <a:rPr lang="en-US" altLang="en-US" b="0" dirty="0">
                <a:ea typeface="Arial" charset="0"/>
                <a:cs typeface="Arial" charset="0"/>
              </a:rPr>
              <a:t>, …, </a:t>
            </a:r>
            <a:r>
              <a:rPr lang="el-GR" altLang="en-US" b="0" dirty="0">
                <a:ea typeface="Arial" charset="0"/>
                <a:cs typeface="Arial" charset="0"/>
              </a:rPr>
              <a:t>θ</a:t>
            </a:r>
            <a:r>
              <a:rPr lang="en-US" altLang="en-US" b="0" baseline="-25000" dirty="0">
                <a:ea typeface="Arial" charset="0"/>
                <a:cs typeface="Arial" charset="0"/>
              </a:rPr>
              <a:t>n</a:t>
            </a:r>
            <a:r>
              <a:rPr lang="en-US" altLang="en-US" b="0" dirty="0">
                <a:ea typeface="Arial" charset="0"/>
                <a:cs typeface="Arial" charset="0"/>
              </a:rPr>
              <a:t>)) - </a:t>
            </a:r>
            <a:r>
              <a:rPr lang="el-GR" altLang="en-US" b="0" dirty="0">
                <a:ea typeface="Arial" charset="0"/>
                <a:cs typeface="Arial" charset="0"/>
              </a:rPr>
              <a:t>π</a:t>
            </a:r>
            <a:r>
              <a:rPr lang="en-US" altLang="en-US" b="0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b="0" dirty="0">
                <a:ea typeface="Arial" charset="0"/>
                <a:cs typeface="Arial" charset="0"/>
              </a:rPr>
              <a:t>(</a:t>
            </a:r>
            <a:r>
              <a:rPr lang="el-GR" altLang="en-US" b="0" dirty="0">
                <a:ea typeface="Arial" charset="0"/>
                <a:cs typeface="Arial" charset="0"/>
              </a:rPr>
              <a:t>θ</a:t>
            </a:r>
            <a:r>
              <a:rPr lang="en-US" altLang="en-US" b="0" baseline="-25000" dirty="0">
                <a:ea typeface="Arial" charset="0"/>
                <a:cs typeface="Arial" charset="0"/>
              </a:rPr>
              <a:t>1</a:t>
            </a:r>
            <a:r>
              <a:rPr lang="en-US" altLang="en-US" b="0" dirty="0">
                <a:ea typeface="Arial" charset="0"/>
                <a:cs typeface="Arial" charset="0"/>
              </a:rPr>
              <a:t>, </a:t>
            </a:r>
            <a:r>
              <a:rPr lang="el-GR" altLang="en-US" b="0" dirty="0">
                <a:ea typeface="Arial" charset="0"/>
                <a:cs typeface="Arial" charset="0"/>
              </a:rPr>
              <a:t>θ</a:t>
            </a:r>
            <a:r>
              <a:rPr lang="en-US" altLang="en-US" b="0" baseline="-25000" dirty="0">
                <a:ea typeface="Arial" charset="0"/>
                <a:cs typeface="Arial" charset="0"/>
              </a:rPr>
              <a:t>2</a:t>
            </a:r>
            <a:r>
              <a:rPr lang="en-US" altLang="en-US" b="0" dirty="0">
                <a:ea typeface="Arial" charset="0"/>
                <a:cs typeface="Arial" charset="0"/>
              </a:rPr>
              <a:t>, …, </a:t>
            </a:r>
            <a:r>
              <a:rPr lang="el-GR" altLang="en-US" b="0" dirty="0">
                <a:solidFill>
                  <a:srgbClr val="00B050"/>
                </a:solidFill>
                <a:ea typeface="Arial" charset="0"/>
                <a:cs typeface="Arial" charset="0"/>
              </a:rPr>
              <a:t>θ</a:t>
            </a:r>
            <a:r>
              <a:rPr lang="en-US" altLang="en-US" b="0" baseline="-25000" dirty="0" err="1">
                <a:solidFill>
                  <a:srgbClr val="00B050"/>
                </a:solidFill>
                <a:ea typeface="Arial" charset="0"/>
                <a:cs typeface="Arial" charset="0"/>
              </a:rPr>
              <a:t>i</a:t>
            </a:r>
            <a:r>
              <a:rPr lang="en-US" altLang="en-US" b="0" dirty="0">
                <a:solidFill>
                  <a:srgbClr val="00B050"/>
                </a:solidFill>
                <a:ea typeface="Arial" charset="0"/>
                <a:cs typeface="Arial" charset="0"/>
              </a:rPr>
              <a:t>’</a:t>
            </a:r>
            <a:r>
              <a:rPr lang="en-US" altLang="en-US" b="0" dirty="0">
                <a:ea typeface="Arial" charset="0"/>
                <a:cs typeface="Arial" charset="0"/>
              </a:rPr>
              <a:t>, …, </a:t>
            </a:r>
            <a:r>
              <a:rPr lang="el-GR" altLang="en-US" b="0" dirty="0">
                <a:ea typeface="Arial" charset="0"/>
                <a:cs typeface="Arial" charset="0"/>
              </a:rPr>
              <a:t>θ</a:t>
            </a:r>
            <a:r>
              <a:rPr lang="en-US" altLang="en-US" b="0" baseline="-25000" dirty="0">
                <a:ea typeface="Arial" charset="0"/>
                <a:cs typeface="Arial" charset="0"/>
              </a:rPr>
              <a:t>n</a:t>
            </a:r>
            <a:r>
              <a:rPr lang="en-US" altLang="en-US" b="0" dirty="0">
                <a:ea typeface="Arial" charset="0"/>
                <a:cs typeface="Arial" charset="0"/>
              </a:rPr>
              <a:t>)</a:t>
            </a:r>
            <a:br>
              <a:rPr lang="en-US" altLang="en-US" b="0" dirty="0">
                <a:ea typeface="Arial" charset="0"/>
                <a:cs typeface="Arial" charset="0"/>
              </a:rPr>
            </a:br>
            <a:endParaRPr lang="en-US" altLang="en-US" b="0" dirty="0">
              <a:ea typeface="Arial" charset="0"/>
              <a:cs typeface="Arial" charset="0"/>
            </a:endParaRPr>
          </a:p>
          <a:p>
            <a:pPr>
              <a:lnSpc>
                <a:spcPct val="110000"/>
              </a:lnSpc>
              <a:spcBef>
                <a:spcPts val="24"/>
              </a:spcBef>
            </a:pPr>
            <a:r>
              <a:rPr lang="en-US" altLang="en-US" dirty="0"/>
              <a:t>A mechanism is </a:t>
            </a:r>
            <a:r>
              <a:rPr lang="en-US" altLang="en-US" dirty="0">
                <a:solidFill>
                  <a:schemeClr val="tx2"/>
                </a:solidFill>
              </a:rPr>
              <a:t>Bayes-Nash equilibrium</a:t>
            </a:r>
            <a:r>
              <a:rPr lang="en-US" altLang="en-US" dirty="0"/>
              <a:t> (</a:t>
            </a:r>
            <a:r>
              <a:rPr lang="en-US" altLang="en-US" dirty="0">
                <a:solidFill>
                  <a:schemeClr val="tx2"/>
                </a:solidFill>
              </a:rPr>
              <a:t>BNE</a:t>
            </a:r>
            <a:r>
              <a:rPr lang="en-US" altLang="en-US" dirty="0"/>
              <a:t>) incentive compatible if telling the truth is a BNE, that is, for any </a:t>
            </a:r>
            <a:r>
              <a:rPr lang="en-US" altLang="en-US" i="1" dirty="0" err="1"/>
              <a:t>i</a:t>
            </a:r>
            <a:r>
              <a:rPr lang="en-US" altLang="en-US" dirty="0"/>
              <a:t>, for any types </a:t>
            </a:r>
            <a:r>
              <a:rPr lang="el-GR" altLang="en-US" i="1" dirty="0">
                <a:ea typeface="Arial" charset="0"/>
                <a:cs typeface="Arial" charset="0"/>
              </a:rPr>
              <a:t>θ</a:t>
            </a:r>
            <a:r>
              <a:rPr lang="en-US" altLang="en-US" i="1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dirty="0">
                <a:ea typeface="Arial" charset="0"/>
                <a:cs typeface="Arial" charset="0"/>
              </a:rPr>
              <a:t>, </a:t>
            </a:r>
            <a:r>
              <a:rPr lang="el-GR" altLang="en-US" i="1" dirty="0">
                <a:solidFill>
                  <a:srgbClr val="00B050"/>
                </a:solidFill>
                <a:ea typeface="Arial" charset="0"/>
                <a:cs typeface="Arial" charset="0"/>
              </a:rPr>
              <a:t>θ</a:t>
            </a:r>
            <a:r>
              <a:rPr lang="en-US" altLang="en-US" i="1" baseline="-25000" dirty="0" err="1">
                <a:solidFill>
                  <a:srgbClr val="00B050"/>
                </a:solidFill>
                <a:ea typeface="Arial" charset="0"/>
                <a:cs typeface="Arial" charset="0"/>
              </a:rPr>
              <a:t>i</a:t>
            </a:r>
            <a:r>
              <a:rPr lang="en-US" altLang="en-US" i="1" dirty="0">
                <a:solidFill>
                  <a:srgbClr val="00B050"/>
                </a:solidFill>
                <a:ea typeface="Arial" charset="0"/>
                <a:cs typeface="Arial" charset="0"/>
              </a:rPr>
              <a:t>’</a:t>
            </a:r>
            <a:r>
              <a:rPr lang="en-US" altLang="en-US" dirty="0">
                <a:ea typeface="Arial" charset="0"/>
                <a:cs typeface="Arial" charset="0"/>
              </a:rPr>
              <a:t>, </a:t>
            </a:r>
            <a:endParaRPr lang="en-US" altLang="en-US" dirty="0"/>
          </a:p>
          <a:p>
            <a:pPr>
              <a:lnSpc>
                <a:spcPct val="110000"/>
              </a:lnSpc>
              <a:spcBef>
                <a:spcPts val="24"/>
              </a:spcBef>
            </a:pPr>
            <a:r>
              <a:rPr lang="en-US" altLang="en-US" b="0" dirty="0">
                <a:ea typeface="Arial" charset="0"/>
                <a:cs typeface="Arial" charset="0"/>
              </a:rPr>
              <a:t>     </a:t>
            </a:r>
            <a:r>
              <a:rPr lang="el-GR" altLang="en-US" b="0" dirty="0" err="1">
                <a:ea typeface="Arial" charset="0"/>
                <a:cs typeface="Arial" charset="0"/>
              </a:rPr>
              <a:t>Σ</a:t>
            </a:r>
            <a:r>
              <a:rPr lang="el-GR" altLang="en-US" b="0" baseline="-25000" dirty="0" err="1">
                <a:ea typeface="Arial" charset="0"/>
                <a:cs typeface="Arial" charset="0"/>
              </a:rPr>
              <a:t>θ</a:t>
            </a:r>
            <a:r>
              <a:rPr lang="en-US" altLang="en-US" b="0" baseline="-35000" dirty="0">
                <a:ea typeface="Arial" charset="0"/>
                <a:cs typeface="Arial" charset="0"/>
              </a:rPr>
              <a:t>-</a:t>
            </a:r>
            <a:r>
              <a:rPr lang="en-US" altLang="en-US" b="0" baseline="-35000" dirty="0" err="1">
                <a:ea typeface="Arial" charset="0"/>
                <a:cs typeface="Arial" charset="0"/>
              </a:rPr>
              <a:t>i</a:t>
            </a:r>
            <a:r>
              <a:rPr lang="el-GR" altLang="en-US" b="0" dirty="0">
                <a:ea typeface="Arial" charset="0"/>
                <a:cs typeface="Arial" charset="0"/>
              </a:rPr>
              <a:t> </a:t>
            </a:r>
            <a:r>
              <a:rPr lang="en-US" altLang="en-US" b="0" dirty="0">
                <a:ea typeface="Arial" charset="0"/>
                <a:cs typeface="Arial" charset="0"/>
              </a:rPr>
              <a:t>P(</a:t>
            </a:r>
            <a:r>
              <a:rPr lang="el-GR" altLang="en-US" b="0" dirty="0">
                <a:ea typeface="Arial" charset="0"/>
                <a:cs typeface="Arial" charset="0"/>
              </a:rPr>
              <a:t>θ</a:t>
            </a:r>
            <a:r>
              <a:rPr lang="en-US" altLang="en-US" b="0" baseline="-25000" dirty="0">
                <a:ea typeface="Arial" charset="0"/>
                <a:cs typeface="Arial" charset="0"/>
              </a:rPr>
              <a:t>-</a:t>
            </a:r>
            <a:r>
              <a:rPr lang="en-US" altLang="en-US" b="0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b="0" dirty="0">
                <a:ea typeface="Arial" charset="0"/>
                <a:cs typeface="Arial" charset="0"/>
              </a:rPr>
              <a:t>) [v</a:t>
            </a:r>
            <a:r>
              <a:rPr lang="en-US" altLang="en-US" b="0" baseline="-25000" dirty="0">
                <a:ea typeface="Arial" charset="0"/>
                <a:cs typeface="Arial" charset="0"/>
              </a:rPr>
              <a:t>i</a:t>
            </a:r>
            <a:r>
              <a:rPr lang="en-US" altLang="en-US" b="0" dirty="0">
                <a:ea typeface="Arial" charset="0"/>
                <a:cs typeface="Arial" charset="0"/>
              </a:rPr>
              <a:t>(</a:t>
            </a:r>
            <a:r>
              <a:rPr lang="el-GR" altLang="en-US" b="0" dirty="0">
                <a:ea typeface="Arial" charset="0"/>
                <a:cs typeface="Arial" charset="0"/>
              </a:rPr>
              <a:t>θ</a:t>
            </a:r>
            <a:r>
              <a:rPr lang="en-US" altLang="en-US" b="0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b="0" dirty="0">
                <a:ea typeface="Arial" charset="0"/>
                <a:cs typeface="Arial" charset="0"/>
              </a:rPr>
              <a:t>, o(</a:t>
            </a:r>
            <a:r>
              <a:rPr lang="el-GR" altLang="en-US" b="0" dirty="0">
                <a:ea typeface="Arial" charset="0"/>
                <a:cs typeface="Arial" charset="0"/>
              </a:rPr>
              <a:t>θ</a:t>
            </a:r>
            <a:r>
              <a:rPr lang="en-US" altLang="en-US" b="0" baseline="-25000" dirty="0">
                <a:ea typeface="Arial" charset="0"/>
                <a:cs typeface="Arial" charset="0"/>
              </a:rPr>
              <a:t>1</a:t>
            </a:r>
            <a:r>
              <a:rPr lang="en-US" altLang="en-US" b="0" dirty="0">
                <a:ea typeface="Arial" charset="0"/>
                <a:cs typeface="Arial" charset="0"/>
              </a:rPr>
              <a:t>, </a:t>
            </a:r>
            <a:r>
              <a:rPr lang="el-GR" altLang="en-US" b="0" dirty="0">
                <a:ea typeface="Arial" charset="0"/>
                <a:cs typeface="Arial" charset="0"/>
              </a:rPr>
              <a:t>θ</a:t>
            </a:r>
            <a:r>
              <a:rPr lang="en-US" altLang="en-US" b="0" baseline="-25000" dirty="0">
                <a:ea typeface="Arial" charset="0"/>
                <a:cs typeface="Arial" charset="0"/>
              </a:rPr>
              <a:t>2</a:t>
            </a:r>
            <a:r>
              <a:rPr lang="en-US" altLang="en-US" b="0" dirty="0">
                <a:ea typeface="Arial" charset="0"/>
                <a:cs typeface="Arial" charset="0"/>
              </a:rPr>
              <a:t>, …, </a:t>
            </a:r>
            <a:r>
              <a:rPr lang="el-GR" altLang="en-US" b="0" dirty="0">
                <a:ea typeface="Arial" charset="0"/>
                <a:cs typeface="Arial" charset="0"/>
              </a:rPr>
              <a:t>θ</a:t>
            </a:r>
            <a:r>
              <a:rPr lang="en-US" altLang="en-US" b="0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b="0" dirty="0">
                <a:ea typeface="Arial" charset="0"/>
                <a:cs typeface="Arial" charset="0"/>
              </a:rPr>
              <a:t>, …, </a:t>
            </a:r>
            <a:r>
              <a:rPr lang="el-GR" altLang="en-US" b="0" dirty="0">
                <a:ea typeface="Arial" charset="0"/>
                <a:cs typeface="Arial" charset="0"/>
              </a:rPr>
              <a:t>θ</a:t>
            </a:r>
            <a:r>
              <a:rPr lang="en-US" altLang="en-US" b="0" baseline="-25000" dirty="0">
                <a:ea typeface="Arial" charset="0"/>
                <a:cs typeface="Arial" charset="0"/>
              </a:rPr>
              <a:t>n</a:t>
            </a:r>
            <a:r>
              <a:rPr lang="en-US" altLang="en-US" b="0" dirty="0">
                <a:ea typeface="Arial" charset="0"/>
                <a:cs typeface="Arial" charset="0"/>
              </a:rPr>
              <a:t>)) - </a:t>
            </a:r>
            <a:r>
              <a:rPr lang="el-GR" altLang="en-US" b="0" dirty="0">
                <a:ea typeface="Arial" charset="0"/>
                <a:cs typeface="Arial" charset="0"/>
              </a:rPr>
              <a:t>π</a:t>
            </a:r>
            <a:r>
              <a:rPr lang="en-US" altLang="en-US" b="0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b="0" dirty="0">
                <a:ea typeface="Arial" charset="0"/>
                <a:cs typeface="Arial" charset="0"/>
              </a:rPr>
              <a:t>(</a:t>
            </a:r>
            <a:r>
              <a:rPr lang="el-GR" altLang="en-US" b="0" dirty="0">
                <a:ea typeface="Arial" charset="0"/>
                <a:cs typeface="Arial" charset="0"/>
              </a:rPr>
              <a:t>θ</a:t>
            </a:r>
            <a:r>
              <a:rPr lang="en-US" altLang="en-US" b="0" baseline="-25000" dirty="0">
                <a:ea typeface="Arial" charset="0"/>
                <a:cs typeface="Arial" charset="0"/>
              </a:rPr>
              <a:t>1</a:t>
            </a:r>
            <a:r>
              <a:rPr lang="en-US" altLang="en-US" b="0" dirty="0">
                <a:ea typeface="Arial" charset="0"/>
                <a:cs typeface="Arial" charset="0"/>
              </a:rPr>
              <a:t>, </a:t>
            </a:r>
            <a:r>
              <a:rPr lang="el-GR" altLang="en-US" b="0" dirty="0">
                <a:ea typeface="Arial" charset="0"/>
                <a:cs typeface="Arial" charset="0"/>
              </a:rPr>
              <a:t>θ</a:t>
            </a:r>
            <a:r>
              <a:rPr lang="en-US" altLang="en-US" b="0" baseline="-25000" dirty="0">
                <a:ea typeface="Arial" charset="0"/>
                <a:cs typeface="Arial" charset="0"/>
              </a:rPr>
              <a:t>2</a:t>
            </a:r>
            <a:r>
              <a:rPr lang="en-US" altLang="en-US" b="0" dirty="0">
                <a:ea typeface="Arial" charset="0"/>
                <a:cs typeface="Arial" charset="0"/>
              </a:rPr>
              <a:t>, …, </a:t>
            </a:r>
            <a:r>
              <a:rPr lang="el-GR" altLang="en-US" b="0" dirty="0">
                <a:ea typeface="Arial" charset="0"/>
                <a:cs typeface="Arial" charset="0"/>
              </a:rPr>
              <a:t>θ</a:t>
            </a:r>
            <a:r>
              <a:rPr lang="en-US" altLang="en-US" b="0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b="0" dirty="0">
                <a:ea typeface="Arial" charset="0"/>
                <a:cs typeface="Arial" charset="0"/>
              </a:rPr>
              <a:t>, …, </a:t>
            </a:r>
            <a:r>
              <a:rPr lang="el-GR" altLang="en-US" b="0" dirty="0">
                <a:ea typeface="Arial" charset="0"/>
                <a:cs typeface="Arial" charset="0"/>
              </a:rPr>
              <a:t>θ</a:t>
            </a:r>
            <a:r>
              <a:rPr lang="en-US" altLang="en-US" b="0" baseline="-25000" dirty="0">
                <a:ea typeface="Arial" charset="0"/>
                <a:cs typeface="Arial" charset="0"/>
              </a:rPr>
              <a:t>n</a:t>
            </a:r>
            <a:r>
              <a:rPr lang="en-US" altLang="en-US" b="0" dirty="0">
                <a:ea typeface="Arial" charset="0"/>
                <a:cs typeface="Arial" charset="0"/>
              </a:rPr>
              <a:t>)]</a:t>
            </a:r>
            <a:r>
              <a:rPr lang="en-US" altLang="en-US" b="0" baseline="-25000" dirty="0">
                <a:ea typeface="Arial" charset="0"/>
                <a:cs typeface="Arial" charset="0"/>
              </a:rPr>
              <a:t> </a:t>
            </a:r>
            <a:r>
              <a:rPr lang="el-GR" altLang="en-US" b="0" dirty="0">
                <a:ea typeface="Arial" charset="0"/>
                <a:cs typeface="Arial" charset="0"/>
              </a:rPr>
              <a:t>≥</a:t>
            </a:r>
            <a:r>
              <a:rPr lang="en-US" altLang="en-US" b="0" dirty="0">
                <a:ea typeface="Arial" charset="0"/>
                <a:cs typeface="Arial" charset="0"/>
              </a:rPr>
              <a:t> </a:t>
            </a:r>
          </a:p>
          <a:p>
            <a:pPr>
              <a:lnSpc>
                <a:spcPct val="110000"/>
              </a:lnSpc>
              <a:spcBef>
                <a:spcPts val="24"/>
              </a:spcBef>
            </a:pPr>
            <a:r>
              <a:rPr lang="en-US" altLang="en-US" b="0" dirty="0">
                <a:ea typeface="Arial" charset="0"/>
                <a:cs typeface="Arial" charset="0"/>
              </a:rPr>
              <a:t>     </a:t>
            </a:r>
            <a:r>
              <a:rPr lang="el-GR" altLang="en-US" b="0" dirty="0" err="1">
                <a:ea typeface="Arial" charset="0"/>
                <a:cs typeface="Arial" charset="0"/>
              </a:rPr>
              <a:t>Σ</a:t>
            </a:r>
            <a:r>
              <a:rPr lang="el-GR" altLang="en-US" b="0" baseline="-25000" dirty="0" err="1">
                <a:ea typeface="Arial" charset="0"/>
                <a:cs typeface="Arial" charset="0"/>
              </a:rPr>
              <a:t>θ</a:t>
            </a:r>
            <a:r>
              <a:rPr lang="en-US" altLang="en-US" b="0" baseline="-35000" dirty="0">
                <a:ea typeface="Arial" charset="0"/>
                <a:cs typeface="Arial" charset="0"/>
              </a:rPr>
              <a:t>-</a:t>
            </a:r>
            <a:r>
              <a:rPr lang="en-US" altLang="en-US" b="0" baseline="-35000" dirty="0" err="1">
                <a:ea typeface="Arial" charset="0"/>
                <a:cs typeface="Arial" charset="0"/>
              </a:rPr>
              <a:t>i</a:t>
            </a:r>
            <a:r>
              <a:rPr lang="el-GR" altLang="en-US" b="0" dirty="0">
                <a:ea typeface="Arial" charset="0"/>
                <a:cs typeface="Arial" charset="0"/>
              </a:rPr>
              <a:t> </a:t>
            </a:r>
            <a:r>
              <a:rPr lang="en-US" altLang="en-US" b="0" dirty="0">
                <a:ea typeface="Arial" charset="0"/>
                <a:cs typeface="Arial" charset="0"/>
              </a:rPr>
              <a:t>P(</a:t>
            </a:r>
            <a:r>
              <a:rPr lang="el-GR" altLang="en-US" b="0" dirty="0">
                <a:ea typeface="Arial" charset="0"/>
                <a:cs typeface="Arial" charset="0"/>
              </a:rPr>
              <a:t>θ</a:t>
            </a:r>
            <a:r>
              <a:rPr lang="en-US" altLang="en-US" b="0" baseline="-25000" dirty="0">
                <a:ea typeface="Arial" charset="0"/>
                <a:cs typeface="Arial" charset="0"/>
              </a:rPr>
              <a:t>-</a:t>
            </a:r>
            <a:r>
              <a:rPr lang="en-US" altLang="en-US" b="0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b="0" dirty="0">
                <a:ea typeface="Arial" charset="0"/>
                <a:cs typeface="Arial" charset="0"/>
              </a:rPr>
              <a:t>) [v</a:t>
            </a:r>
            <a:r>
              <a:rPr lang="en-US" altLang="en-US" b="0" baseline="-25000" dirty="0">
                <a:ea typeface="Arial" charset="0"/>
                <a:cs typeface="Arial" charset="0"/>
              </a:rPr>
              <a:t>i</a:t>
            </a:r>
            <a:r>
              <a:rPr lang="en-US" altLang="en-US" b="0" dirty="0">
                <a:ea typeface="Arial" charset="0"/>
                <a:cs typeface="Arial" charset="0"/>
              </a:rPr>
              <a:t>(</a:t>
            </a:r>
            <a:r>
              <a:rPr lang="el-GR" altLang="en-US" b="0" dirty="0">
                <a:ea typeface="Arial" charset="0"/>
                <a:cs typeface="Arial" charset="0"/>
              </a:rPr>
              <a:t>θ</a:t>
            </a:r>
            <a:r>
              <a:rPr lang="en-US" altLang="en-US" b="0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b="0" dirty="0">
                <a:ea typeface="Arial" charset="0"/>
                <a:cs typeface="Arial" charset="0"/>
              </a:rPr>
              <a:t>, o(</a:t>
            </a:r>
            <a:r>
              <a:rPr lang="el-GR" altLang="en-US" b="0" dirty="0">
                <a:ea typeface="Arial" charset="0"/>
                <a:cs typeface="Arial" charset="0"/>
              </a:rPr>
              <a:t>θ</a:t>
            </a:r>
            <a:r>
              <a:rPr lang="en-US" altLang="en-US" b="0" baseline="-25000" dirty="0">
                <a:ea typeface="Arial" charset="0"/>
                <a:cs typeface="Arial" charset="0"/>
              </a:rPr>
              <a:t>1</a:t>
            </a:r>
            <a:r>
              <a:rPr lang="en-US" altLang="en-US" b="0" dirty="0">
                <a:ea typeface="Arial" charset="0"/>
                <a:cs typeface="Arial" charset="0"/>
              </a:rPr>
              <a:t>, </a:t>
            </a:r>
            <a:r>
              <a:rPr lang="el-GR" altLang="en-US" b="0" dirty="0">
                <a:ea typeface="Arial" charset="0"/>
                <a:cs typeface="Arial" charset="0"/>
              </a:rPr>
              <a:t>θ</a:t>
            </a:r>
            <a:r>
              <a:rPr lang="en-US" altLang="en-US" b="0" baseline="-25000" dirty="0">
                <a:ea typeface="Arial" charset="0"/>
                <a:cs typeface="Arial" charset="0"/>
              </a:rPr>
              <a:t>2</a:t>
            </a:r>
            <a:r>
              <a:rPr lang="en-US" altLang="en-US" b="0" dirty="0">
                <a:ea typeface="Arial" charset="0"/>
                <a:cs typeface="Arial" charset="0"/>
              </a:rPr>
              <a:t>, …, </a:t>
            </a:r>
            <a:r>
              <a:rPr lang="el-GR" altLang="en-US" b="0" dirty="0">
                <a:solidFill>
                  <a:srgbClr val="00B050"/>
                </a:solidFill>
                <a:ea typeface="Arial" charset="0"/>
                <a:cs typeface="Arial" charset="0"/>
              </a:rPr>
              <a:t>θ</a:t>
            </a:r>
            <a:r>
              <a:rPr lang="en-US" altLang="en-US" b="0" baseline="-25000" dirty="0" err="1">
                <a:solidFill>
                  <a:srgbClr val="00B050"/>
                </a:solidFill>
                <a:ea typeface="Arial" charset="0"/>
                <a:cs typeface="Arial" charset="0"/>
              </a:rPr>
              <a:t>i</a:t>
            </a:r>
            <a:r>
              <a:rPr lang="en-US" altLang="en-US" b="0" dirty="0">
                <a:solidFill>
                  <a:srgbClr val="00B050"/>
                </a:solidFill>
                <a:ea typeface="Arial" charset="0"/>
                <a:cs typeface="Arial" charset="0"/>
              </a:rPr>
              <a:t>’</a:t>
            </a:r>
            <a:r>
              <a:rPr lang="en-US" altLang="en-US" b="0" dirty="0">
                <a:ea typeface="Arial" charset="0"/>
                <a:cs typeface="Arial" charset="0"/>
              </a:rPr>
              <a:t>, …, </a:t>
            </a:r>
            <a:r>
              <a:rPr lang="el-GR" altLang="en-US" b="0" dirty="0">
                <a:ea typeface="Arial" charset="0"/>
                <a:cs typeface="Arial" charset="0"/>
              </a:rPr>
              <a:t>θ</a:t>
            </a:r>
            <a:r>
              <a:rPr lang="en-US" altLang="en-US" b="0" baseline="-25000" dirty="0">
                <a:ea typeface="Arial" charset="0"/>
                <a:cs typeface="Arial" charset="0"/>
              </a:rPr>
              <a:t>n</a:t>
            </a:r>
            <a:r>
              <a:rPr lang="en-US" altLang="en-US" b="0" dirty="0">
                <a:ea typeface="Arial" charset="0"/>
                <a:cs typeface="Arial" charset="0"/>
              </a:rPr>
              <a:t>)) - </a:t>
            </a:r>
            <a:r>
              <a:rPr lang="el-GR" altLang="en-US" b="0" dirty="0">
                <a:ea typeface="Arial" charset="0"/>
                <a:cs typeface="Arial" charset="0"/>
              </a:rPr>
              <a:t>π</a:t>
            </a:r>
            <a:r>
              <a:rPr lang="en-US" altLang="en-US" b="0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b="0" dirty="0">
                <a:ea typeface="Arial" charset="0"/>
                <a:cs typeface="Arial" charset="0"/>
              </a:rPr>
              <a:t>(</a:t>
            </a:r>
            <a:r>
              <a:rPr lang="el-GR" altLang="en-US" b="0" dirty="0">
                <a:ea typeface="Arial" charset="0"/>
                <a:cs typeface="Arial" charset="0"/>
              </a:rPr>
              <a:t>θ</a:t>
            </a:r>
            <a:r>
              <a:rPr lang="en-US" altLang="en-US" b="0" baseline="-25000" dirty="0">
                <a:ea typeface="Arial" charset="0"/>
                <a:cs typeface="Arial" charset="0"/>
              </a:rPr>
              <a:t>1</a:t>
            </a:r>
            <a:r>
              <a:rPr lang="en-US" altLang="en-US" b="0" dirty="0">
                <a:ea typeface="Arial" charset="0"/>
                <a:cs typeface="Arial" charset="0"/>
              </a:rPr>
              <a:t>, </a:t>
            </a:r>
            <a:r>
              <a:rPr lang="el-GR" altLang="en-US" b="0" dirty="0">
                <a:ea typeface="Arial" charset="0"/>
                <a:cs typeface="Arial" charset="0"/>
              </a:rPr>
              <a:t>θ</a:t>
            </a:r>
            <a:r>
              <a:rPr lang="en-US" altLang="en-US" b="0" baseline="-25000" dirty="0">
                <a:ea typeface="Arial" charset="0"/>
                <a:cs typeface="Arial" charset="0"/>
              </a:rPr>
              <a:t>2</a:t>
            </a:r>
            <a:r>
              <a:rPr lang="en-US" altLang="en-US" b="0" dirty="0">
                <a:ea typeface="Arial" charset="0"/>
                <a:cs typeface="Arial" charset="0"/>
              </a:rPr>
              <a:t>, …, </a:t>
            </a:r>
            <a:r>
              <a:rPr lang="el-GR" altLang="en-US" b="0" dirty="0">
                <a:solidFill>
                  <a:srgbClr val="00B050"/>
                </a:solidFill>
                <a:ea typeface="Arial" charset="0"/>
                <a:cs typeface="Arial" charset="0"/>
              </a:rPr>
              <a:t>θ</a:t>
            </a:r>
            <a:r>
              <a:rPr lang="en-US" altLang="en-US" b="0" baseline="-25000" dirty="0" err="1">
                <a:solidFill>
                  <a:srgbClr val="00B050"/>
                </a:solidFill>
                <a:ea typeface="Arial" charset="0"/>
                <a:cs typeface="Arial" charset="0"/>
              </a:rPr>
              <a:t>i</a:t>
            </a:r>
            <a:r>
              <a:rPr lang="en-US" altLang="en-US" b="0" dirty="0">
                <a:solidFill>
                  <a:srgbClr val="00B050"/>
                </a:solidFill>
                <a:ea typeface="Arial" charset="0"/>
                <a:cs typeface="Arial" charset="0"/>
              </a:rPr>
              <a:t>’</a:t>
            </a:r>
            <a:r>
              <a:rPr lang="en-US" altLang="en-US" b="0" dirty="0">
                <a:ea typeface="Arial" charset="0"/>
                <a:cs typeface="Arial" charset="0"/>
              </a:rPr>
              <a:t>, …, </a:t>
            </a:r>
            <a:r>
              <a:rPr lang="el-GR" altLang="en-US" b="0" dirty="0">
                <a:ea typeface="Arial" charset="0"/>
                <a:cs typeface="Arial" charset="0"/>
              </a:rPr>
              <a:t>θ</a:t>
            </a:r>
            <a:r>
              <a:rPr lang="en-US" altLang="en-US" b="0" baseline="-25000" dirty="0">
                <a:ea typeface="Arial" charset="0"/>
                <a:cs typeface="Arial" charset="0"/>
              </a:rPr>
              <a:t>n</a:t>
            </a:r>
            <a:r>
              <a:rPr lang="en-US" altLang="en-US" b="0" dirty="0">
                <a:ea typeface="Arial" charset="0"/>
                <a:cs typeface="Arial" charset="0"/>
              </a:rPr>
              <a:t>)]</a:t>
            </a:r>
          </a:p>
          <a:p>
            <a:pPr>
              <a:lnSpc>
                <a:spcPct val="110000"/>
              </a:lnSpc>
              <a:spcBef>
                <a:spcPts val="24"/>
              </a:spcBef>
            </a:pP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0" y="6488668"/>
            <a:ext cx="510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VC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23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7197488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199" y="152718"/>
            <a:ext cx="7355305" cy="1371600"/>
          </a:xfrm>
        </p:spPr>
        <p:txBody>
          <a:bodyPr>
            <a:normAutofit/>
          </a:bodyPr>
          <a:lstStyle/>
          <a:p>
            <a:r>
              <a:rPr lang="en-US" altLang="en-US"/>
              <a:t>VCG is </a:t>
            </a:r>
            <a:r>
              <a:rPr lang="en-US" altLang="en-US" dirty="0" err="1"/>
              <a:t>strategyproof</a:t>
            </a:r>
            <a:endParaRPr lang="en-US" alt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10000"/>
              </a:lnSpc>
              <a:spcBef>
                <a:spcPts val="24"/>
              </a:spcBef>
            </a:pPr>
            <a:r>
              <a:rPr lang="en-US" altLang="en-US" dirty="0"/>
              <a:t>Total utility for agent </a:t>
            </a:r>
            <a:r>
              <a:rPr lang="en-US" altLang="en-US" i="1" dirty="0"/>
              <a:t>j</a:t>
            </a:r>
            <a:r>
              <a:rPr lang="en-US" altLang="en-US" dirty="0"/>
              <a:t> is </a:t>
            </a:r>
          </a:p>
          <a:p>
            <a:pPr>
              <a:lnSpc>
                <a:spcPct val="110000"/>
              </a:lnSpc>
              <a:spcBef>
                <a:spcPts val="24"/>
              </a:spcBef>
            </a:pPr>
            <a:r>
              <a:rPr lang="en-US" altLang="en-US" dirty="0"/>
              <a:t>     </a:t>
            </a:r>
            <a:r>
              <a:rPr lang="en-US" altLang="en-US" b="0" dirty="0" err="1"/>
              <a:t>v</a:t>
            </a:r>
            <a:r>
              <a:rPr lang="en-US" altLang="en-US" b="0" baseline="-25000" dirty="0" err="1">
                <a:ea typeface="Times New Roman" charset="0"/>
                <a:cs typeface="Times New Roman" charset="0"/>
              </a:rPr>
              <a:t>j</a:t>
            </a:r>
            <a:r>
              <a:rPr lang="en-US" altLang="en-US" b="0" dirty="0"/>
              <a:t>(</a:t>
            </a:r>
            <a:r>
              <a:rPr lang="el-GR" altLang="en-US" b="0" dirty="0">
                <a:ea typeface="Times New Roman" charset="0"/>
                <a:cs typeface="Times New Roman" charset="0"/>
              </a:rPr>
              <a:t>θ</a:t>
            </a:r>
            <a:r>
              <a:rPr lang="en-US" altLang="en-US" b="0" baseline="-25000" dirty="0"/>
              <a:t>j</a:t>
            </a:r>
            <a:r>
              <a:rPr lang="en-US" altLang="en-US" b="0" dirty="0"/>
              <a:t>, o) - </a:t>
            </a:r>
            <a:r>
              <a:rPr lang="el-GR" altLang="en-US" b="0" dirty="0">
                <a:ea typeface="Times New Roman" charset="0"/>
                <a:cs typeface="Times New Roman" charset="0"/>
              </a:rPr>
              <a:t>Σ</a:t>
            </a:r>
            <a:r>
              <a:rPr lang="en-US" altLang="en-US" b="0" baseline="-25000" dirty="0" err="1">
                <a:ea typeface="Times New Roman" charset="0"/>
                <a:cs typeface="Times New Roman" charset="0"/>
              </a:rPr>
              <a:t>i≠j</a:t>
            </a:r>
            <a:r>
              <a:rPr lang="en-US" altLang="en-US" b="0" baseline="-25000" dirty="0">
                <a:ea typeface="Times New Roman" charset="0"/>
                <a:cs typeface="Times New Roman" charset="0"/>
              </a:rPr>
              <a:t> </a:t>
            </a:r>
            <a:r>
              <a:rPr lang="en-US" altLang="en-US" b="0" dirty="0"/>
              <a:t>( v</a:t>
            </a:r>
            <a:r>
              <a:rPr lang="en-US" altLang="en-US" b="0" baseline="-25000" dirty="0">
                <a:ea typeface="Times New Roman" charset="0"/>
                <a:cs typeface="Times New Roman" charset="0"/>
              </a:rPr>
              <a:t>i</a:t>
            </a:r>
            <a:r>
              <a:rPr lang="en-US" altLang="en-US" b="0" dirty="0"/>
              <a:t>(</a:t>
            </a:r>
            <a:r>
              <a:rPr lang="el-GR" altLang="en-US" b="0" dirty="0">
                <a:ea typeface="Times New Roman" charset="0"/>
                <a:cs typeface="Times New Roman" charset="0"/>
              </a:rPr>
              <a:t>θ</a:t>
            </a:r>
            <a:r>
              <a:rPr lang="en-US" altLang="en-US" b="0" baseline="-25000" dirty="0" err="1"/>
              <a:t>i</a:t>
            </a:r>
            <a:r>
              <a:rPr lang="en-US" altLang="en-US" b="0" dirty="0"/>
              <a:t>’, o</a:t>
            </a:r>
            <a:r>
              <a:rPr lang="en-US" altLang="en-US" b="0" baseline="-25000" dirty="0">
                <a:ea typeface="Times New Roman" charset="0"/>
                <a:cs typeface="Times New Roman" charset="0"/>
              </a:rPr>
              <a:t>-j</a:t>
            </a:r>
            <a:r>
              <a:rPr lang="en-US" altLang="en-US" b="0" dirty="0"/>
              <a:t>) - v</a:t>
            </a:r>
            <a:r>
              <a:rPr lang="en-US" altLang="en-US" b="0" baseline="-25000" dirty="0">
                <a:ea typeface="Times New Roman" charset="0"/>
                <a:cs typeface="Times New Roman" charset="0"/>
              </a:rPr>
              <a:t>i</a:t>
            </a:r>
            <a:r>
              <a:rPr lang="en-US" altLang="en-US" b="0" dirty="0"/>
              <a:t>(</a:t>
            </a:r>
            <a:r>
              <a:rPr lang="el-GR" altLang="en-US" b="0" dirty="0">
                <a:ea typeface="Times New Roman" charset="0"/>
                <a:cs typeface="Times New Roman" charset="0"/>
              </a:rPr>
              <a:t>θ</a:t>
            </a:r>
            <a:r>
              <a:rPr lang="en-US" altLang="en-US" b="0" baseline="-25000" dirty="0" err="1"/>
              <a:t>i</a:t>
            </a:r>
            <a:r>
              <a:rPr lang="en-US" altLang="en-US" b="0" dirty="0"/>
              <a:t>’, o) )</a:t>
            </a:r>
          </a:p>
          <a:p>
            <a:pPr>
              <a:lnSpc>
                <a:spcPct val="110000"/>
              </a:lnSpc>
              <a:spcBef>
                <a:spcPts val="24"/>
              </a:spcBef>
            </a:pPr>
            <a:r>
              <a:rPr lang="en-US" altLang="en-US" b="0" dirty="0"/>
              <a:t>             = </a:t>
            </a:r>
            <a:r>
              <a:rPr lang="en-US" altLang="en-US" b="0" dirty="0" err="1"/>
              <a:t>v</a:t>
            </a:r>
            <a:r>
              <a:rPr lang="en-US" altLang="en-US" b="0" baseline="-25000" dirty="0" err="1">
                <a:ea typeface="Times New Roman" charset="0"/>
                <a:cs typeface="Times New Roman" charset="0"/>
              </a:rPr>
              <a:t>j</a:t>
            </a:r>
            <a:r>
              <a:rPr lang="en-US" altLang="en-US" b="0" dirty="0"/>
              <a:t>(</a:t>
            </a:r>
            <a:r>
              <a:rPr lang="el-GR" altLang="en-US" b="0" dirty="0">
                <a:ea typeface="Times New Roman" charset="0"/>
                <a:cs typeface="Times New Roman" charset="0"/>
              </a:rPr>
              <a:t>θ</a:t>
            </a:r>
            <a:r>
              <a:rPr lang="en-US" altLang="en-US" b="0" baseline="-25000" dirty="0"/>
              <a:t>j</a:t>
            </a:r>
            <a:r>
              <a:rPr lang="en-US" altLang="en-US" b="0" dirty="0"/>
              <a:t>, o) + </a:t>
            </a:r>
            <a:r>
              <a:rPr lang="el-GR" altLang="en-US" b="0" dirty="0">
                <a:ea typeface="Times New Roman" charset="0"/>
                <a:cs typeface="Times New Roman" charset="0"/>
              </a:rPr>
              <a:t>Σ</a:t>
            </a:r>
            <a:r>
              <a:rPr lang="en-US" altLang="en-US" b="0" baseline="-25000" dirty="0" err="1">
                <a:ea typeface="Times New Roman" charset="0"/>
                <a:cs typeface="Times New Roman" charset="0"/>
              </a:rPr>
              <a:t>i≠j</a:t>
            </a:r>
            <a:r>
              <a:rPr lang="en-US" altLang="en-US" b="0" baseline="-25000" dirty="0">
                <a:ea typeface="Times New Roman" charset="0"/>
                <a:cs typeface="Times New Roman" charset="0"/>
              </a:rPr>
              <a:t> </a:t>
            </a:r>
            <a:r>
              <a:rPr lang="en-US" altLang="en-US" b="0" dirty="0"/>
              <a:t>v</a:t>
            </a:r>
            <a:r>
              <a:rPr lang="en-US" altLang="en-US" b="0" baseline="-25000" dirty="0">
                <a:ea typeface="Times New Roman" charset="0"/>
                <a:cs typeface="Times New Roman" charset="0"/>
              </a:rPr>
              <a:t>i</a:t>
            </a:r>
            <a:r>
              <a:rPr lang="en-US" altLang="en-US" b="0" dirty="0"/>
              <a:t>(</a:t>
            </a:r>
            <a:r>
              <a:rPr lang="el-GR" altLang="en-US" b="0" dirty="0">
                <a:ea typeface="Times New Roman" charset="0"/>
                <a:cs typeface="Times New Roman" charset="0"/>
              </a:rPr>
              <a:t>θ</a:t>
            </a:r>
            <a:r>
              <a:rPr lang="en-US" altLang="en-US" b="0" baseline="-25000" dirty="0" err="1"/>
              <a:t>i</a:t>
            </a:r>
            <a:r>
              <a:rPr lang="en-US" altLang="en-US" b="0" dirty="0"/>
              <a:t>’, o) - </a:t>
            </a:r>
            <a:r>
              <a:rPr lang="el-GR" altLang="en-US" b="0" dirty="0">
                <a:ea typeface="Times New Roman" charset="0"/>
                <a:cs typeface="Times New Roman" charset="0"/>
              </a:rPr>
              <a:t>Σ</a:t>
            </a:r>
            <a:r>
              <a:rPr lang="en-US" altLang="en-US" b="0" baseline="-25000" dirty="0" err="1">
                <a:ea typeface="Times New Roman" charset="0"/>
                <a:cs typeface="Times New Roman" charset="0"/>
              </a:rPr>
              <a:t>i≠j</a:t>
            </a:r>
            <a:r>
              <a:rPr lang="en-US" altLang="en-US" b="0" baseline="-25000" dirty="0">
                <a:ea typeface="Times New Roman" charset="0"/>
                <a:cs typeface="Times New Roman" charset="0"/>
              </a:rPr>
              <a:t> </a:t>
            </a:r>
            <a:r>
              <a:rPr lang="en-US" altLang="en-US" b="0" dirty="0"/>
              <a:t>v</a:t>
            </a:r>
            <a:r>
              <a:rPr lang="en-US" altLang="en-US" b="0" baseline="-25000" dirty="0">
                <a:ea typeface="Times New Roman" charset="0"/>
                <a:cs typeface="Times New Roman" charset="0"/>
              </a:rPr>
              <a:t>i</a:t>
            </a:r>
            <a:r>
              <a:rPr lang="en-US" altLang="en-US" b="0" dirty="0"/>
              <a:t>(</a:t>
            </a:r>
            <a:r>
              <a:rPr lang="el-GR" altLang="en-US" b="0" dirty="0">
                <a:ea typeface="Times New Roman" charset="0"/>
                <a:cs typeface="Times New Roman" charset="0"/>
              </a:rPr>
              <a:t>θ</a:t>
            </a:r>
            <a:r>
              <a:rPr lang="en-US" altLang="en-US" b="0" baseline="-25000" dirty="0" err="1"/>
              <a:t>i</a:t>
            </a:r>
            <a:r>
              <a:rPr lang="en-US" altLang="en-US" b="0" dirty="0"/>
              <a:t>’, o</a:t>
            </a:r>
            <a:r>
              <a:rPr lang="en-US" altLang="en-US" b="0" baseline="-25000" dirty="0">
                <a:ea typeface="Times New Roman" charset="0"/>
                <a:cs typeface="Times New Roman" charset="0"/>
              </a:rPr>
              <a:t>-j</a:t>
            </a:r>
            <a:r>
              <a:rPr lang="en-US" altLang="en-US" b="0" dirty="0"/>
              <a:t>) </a:t>
            </a:r>
          </a:p>
          <a:p>
            <a:pPr>
              <a:lnSpc>
                <a:spcPct val="110000"/>
              </a:lnSpc>
              <a:spcBef>
                <a:spcPts val="24"/>
              </a:spcBef>
            </a:pPr>
            <a:r>
              <a:rPr lang="en-US" altLang="en-US" dirty="0">
                <a:solidFill>
                  <a:schemeClr val="tx2"/>
                </a:solidFill>
              </a:rPr>
              <a:t>But agent </a:t>
            </a:r>
            <a:r>
              <a:rPr lang="en-US" altLang="en-US" i="1" dirty="0">
                <a:solidFill>
                  <a:schemeClr val="tx2"/>
                </a:solidFill>
              </a:rPr>
              <a:t>j</a:t>
            </a:r>
            <a:r>
              <a:rPr lang="en-US" altLang="en-US" dirty="0">
                <a:solidFill>
                  <a:schemeClr val="tx2"/>
                </a:solidFill>
              </a:rPr>
              <a:t> cannot affect the choice of o</a:t>
            </a:r>
            <a:r>
              <a:rPr lang="en-US" altLang="en-US" baseline="-25000" dirty="0">
                <a:solidFill>
                  <a:schemeClr val="tx2"/>
                </a:solidFill>
                <a:ea typeface="Times New Roman" charset="0"/>
                <a:cs typeface="Times New Roman" charset="0"/>
              </a:rPr>
              <a:t>-j</a:t>
            </a:r>
            <a:endParaRPr lang="en-US" altLang="en-US" dirty="0">
              <a:solidFill>
                <a:schemeClr val="tx2"/>
              </a:solidFill>
            </a:endParaRPr>
          </a:p>
          <a:p>
            <a:pPr>
              <a:lnSpc>
                <a:spcPct val="110000"/>
              </a:lnSpc>
              <a:spcBef>
                <a:spcPts val="24"/>
              </a:spcBef>
            </a:pPr>
            <a:r>
              <a:rPr lang="en-US" altLang="en-US" dirty="0">
                <a:sym typeface="Wingdings"/>
              </a:rPr>
              <a:t>	</a:t>
            </a:r>
            <a:r>
              <a:rPr lang="en-US" altLang="en-US" b="0" dirty="0">
                <a:sym typeface="Wingdings"/>
              </a:rPr>
              <a:t></a:t>
            </a:r>
            <a:r>
              <a:rPr lang="en-US" altLang="en-US" b="0" dirty="0"/>
              <a:t> </a:t>
            </a:r>
            <a:r>
              <a:rPr lang="en-US" altLang="en-US" b="0" i="1" dirty="0"/>
              <a:t>j</a:t>
            </a:r>
            <a:r>
              <a:rPr lang="en-US" altLang="en-US" b="0" dirty="0"/>
              <a:t> can focus on maximizing </a:t>
            </a:r>
            <a:r>
              <a:rPr lang="en-US" altLang="en-US" b="0" dirty="0" err="1"/>
              <a:t>v</a:t>
            </a:r>
            <a:r>
              <a:rPr lang="en-US" altLang="en-US" b="0" baseline="-25000" dirty="0" err="1">
                <a:ea typeface="Times New Roman" charset="0"/>
                <a:cs typeface="Times New Roman" charset="0"/>
              </a:rPr>
              <a:t>j</a:t>
            </a:r>
            <a:r>
              <a:rPr lang="en-US" altLang="en-US" b="0" dirty="0"/>
              <a:t>(</a:t>
            </a:r>
            <a:r>
              <a:rPr lang="el-GR" altLang="en-US" b="0" dirty="0">
                <a:ea typeface="Times New Roman" charset="0"/>
                <a:cs typeface="Times New Roman" charset="0"/>
              </a:rPr>
              <a:t>θ</a:t>
            </a:r>
            <a:r>
              <a:rPr lang="en-US" altLang="en-US" b="0" baseline="-25000" dirty="0"/>
              <a:t>j</a:t>
            </a:r>
            <a:r>
              <a:rPr lang="en-US" altLang="en-US" b="0" dirty="0"/>
              <a:t>, o) + </a:t>
            </a:r>
            <a:r>
              <a:rPr lang="el-GR" altLang="en-US" b="0" dirty="0">
                <a:ea typeface="Times New Roman" charset="0"/>
                <a:cs typeface="Times New Roman" charset="0"/>
              </a:rPr>
              <a:t>Σ</a:t>
            </a:r>
            <a:r>
              <a:rPr lang="en-US" altLang="en-US" b="0" baseline="-25000" dirty="0" err="1">
                <a:ea typeface="Times New Roman" charset="0"/>
                <a:cs typeface="Times New Roman" charset="0"/>
              </a:rPr>
              <a:t>i≠j</a:t>
            </a:r>
            <a:r>
              <a:rPr lang="en-US" altLang="en-US" b="0" baseline="-25000" dirty="0">
                <a:ea typeface="Times New Roman" charset="0"/>
                <a:cs typeface="Times New Roman" charset="0"/>
              </a:rPr>
              <a:t> </a:t>
            </a:r>
            <a:r>
              <a:rPr lang="en-US" altLang="en-US" b="0" dirty="0"/>
              <a:t>v</a:t>
            </a:r>
            <a:r>
              <a:rPr lang="en-US" altLang="en-US" b="0" baseline="-25000" dirty="0">
                <a:ea typeface="Times New Roman" charset="0"/>
                <a:cs typeface="Times New Roman" charset="0"/>
              </a:rPr>
              <a:t>i</a:t>
            </a:r>
            <a:r>
              <a:rPr lang="en-US" altLang="en-US" b="0" dirty="0"/>
              <a:t>(</a:t>
            </a:r>
            <a:r>
              <a:rPr lang="el-GR" altLang="en-US" b="0" dirty="0">
                <a:ea typeface="Times New Roman" charset="0"/>
                <a:cs typeface="Times New Roman" charset="0"/>
              </a:rPr>
              <a:t>θ</a:t>
            </a:r>
            <a:r>
              <a:rPr lang="en-US" altLang="en-US" b="0" baseline="-25000" dirty="0" err="1"/>
              <a:t>i</a:t>
            </a:r>
            <a:r>
              <a:rPr lang="en-US" altLang="en-US" b="0" dirty="0"/>
              <a:t>’, o)</a:t>
            </a:r>
          </a:p>
          <a:p>
            <a:pPr>
              <a:lnSpc>
                <a:spcPct val="110000"/>
              </a:lnSpc>
              <a:spcBef>
                <a:spcPts val="24"/>
              </a:spcBef>
            </a:pPr>
            <a:r>
              <a:rPr lang="en-US" altLang="en-US" dirty="0"/>
              <a:t>But mechanism chooses </a:t>
            </a:r>
            <a:r>
              <a:rPr lang="en-US" altLang="en-US" i="1" dirty="0"/>
              <a:t>o</a:t>
            </a:r>
            <a:r>
              <a:rPr lang="en-US" altLang="en-US" dirty="0"/>
              <a:t> to maximize </a:t>
            </a:r>
            <a:r>
              <a:rPr lang="el-GR" altLang="en-US" dirty="0">
                <a:ea typeface="Times New Roman" charset="0"/>
                <a:cs typeface="Times New Roman" charset="0"/>
              </a:rPr>
              <a:t>Σ</a:t>
            </a:r>
            <a:r>
              <a:rPr lang="en-US" altLang="en-US" baseline="-25000" dirty="0" err="1">
                <a:ea typeface="Times New Roman" charset="0"/>
                <a:cs typeface="Times New Roman" charset="0"/>
              </a:rPr>
              <a:t>i</a:t>
            </a:r>
            <a:r>
              <a:rPr lang="en-US" altLang="en-US" baseline="-25000" dirty="0">
                <a:ea typeface="Times New Roman" charset="0"/>
                <a:cs typeface="Times New Roman" charset="0"/>
              </a:rPr>
              <a:t> </a:t>
            </a:r>
            <a:r>
              <a:rPr lang="en-US" altLang="en-US" dirty="0"/>
              <a:t>v</a:t>
            </a:r>
            <a:r>
              <a:rPr lang="en-US" altLang="en-US" baseline="-25000" dirty="0">
                <a:ea typeface="Times New Roman" charset="0"/>
                <a:cs typeface="Times New Roman" charset="0"/>
              </a:rPr>
              <a:t>i</a:t>
            </a:r>
            <a:r>
              <a:rPr lang="en-US" altLang="en-US" dirty="0"/>
              <a:t>(</a:t>
            </a:r>
            <a:r>
              <a:rPr lang="el-GR" altLang="en-US" dirty="0">
                <a:ea typeface="Times New Roman" charset="0"/>
                <a:cs typeface="Times New Roman" charset="0"/>
              </a:rPr>
              <a:t>θ</a:t>
            </a:r>
            <a:r>
              <a:rPr lang="en-US" altLang="en-US" baseline="-25000" dirty="0" err="1"/>
              <a:t>i</a:t>
            </a:r>
            <a:r>
              <a:rPr lang="en-US" altLang="en-US" dirty="0"/>
              <a:t>’, o)</a:t>
            </a:r>
          </a:p>
          <a:p>
            <a:pPr>
              <a:lnSpc>
                <a:spcPct val="110000"/>
              </a:lnSpc>
              <a:spcBef>
                <a:spcPts val="24"/>
              </a:spcBef>
            </a:pPr>
            <a:r>
              <a:rPr lang="en-US" altLang="en-US" dirty="0"/>
              <a:t>Hence, if </a:t>
            </a:r>
            <a:r>
              <a:rPr lang="el-GR" altLang="en-US" i="1" dirty="0">
                <a:ea typeface="Times New Roman" charset="0"/>
                <a:cs typeface="Times New Roman" charset="0"/>
              </a:rPr>
              <a:t>θ</a:t>
            </a:r>
            <a:r>
              <a:rPr lang="en-US" altLang="en-US" i="1" baseline="-25000" dirty="0"/>
              <a:t>j</a:t>
            </a:r>
            <a:r>
              <a:rPr lang="en-US" altLang="en-US" i="1" dirty="0"/>
              <a:t>’</a:t>
            </a:r>
            <a:r>
              <a:rPr lang="en-US" altLang="en-US" dirty="0"/>
              <a:t> = </a:t>
            </a:r>
            <a:r>
              <a:rPr lang="el-GR" altLang="en-US" i="1" dirty="0">
                <a:ea typeface="Times New Roman" charset="0"/>
                <a:cs typeface="Times New Roman" charset="0"/>
              </a:rPr>
              <a:t>θ</a:t>
            </a:r>
            <a:r>
              <a:rPr lang="en-US" altLang="en-US" i="1" baseline="-25000" dirty="0"/>
              <a:t>j</a:t>
            </a:r>
            <a:r>
              <a:rPr lang="en-US" altLang="en-US" dirty="0"/>
              <a:t>, </a:t>
            </a:r>
            <a:r>
              <a:rPr lang="en-US" altLang="en-US" i="1" dirty="0"/>
              <a:t>j</a:t>
            </a:r>
            <a:r>
              <a:rPr lang="en-US" altLang="en-US" dirty="0"/>
              <a:t>’s utility will be maximized!</a:t>
            </a:r>
          </a:p>
          <a:p>
            <a:pPr>
              <a:lnSpc>
                <a:spcPct val="110000"/>
              </a:lnSpc>
              <a:spcBef>
                <a:spcPts val="24"/>
              </a:spcBef>
              <a:buFontTx/>
              <a:buChar char="•"/>
            </a:pPr>
            <a:endParaRPr lang="en-US" altLang="en-US" dirty="0"/>
          </a:p>
          <a:p>
            <a:pPr>
              <a:lnSpc>
                <a:spcPct val="110000"/>
              </a:lnSpc>
              <a:spcBef>
                <a:spcPts val="24"/>
              </a:spcBef>
            </a:pPr>
            <a:r>
              <a:rPr lang="en-US" altLang="en-US" dirty="0"/>
              <a:t>Extension of idea: add </a:t>
            </a:r>
            <a:r>
              <a:rPr lang="en-US" altLang="en-US" dirty="0">
                <a:solidFill>
                  <a:schemeClr val="tx2"/>
                </a:solidFill>
              </a:rPr>
              <a:t>any </a:t>
            </a:r>
            <a:r>
              <a:rPr lang="en-US" altLang="en-US" dirty="0"/>
              <a:t>term to agent </a:t>
            </a:r>
            <a:r>
              <a:rPr lang="en-US" altLang="en-US" i="1" dirty="0">
                <a:solidFill>
                  <a:schemeClr val="tx2"/>
                </a:solidFill>
              </a:rPr>
              <a:t>j</a:t>
            </a:r>
            <a:r>
              <a:rPr lang="en-US" altLang="en-US" dirty="0"/>
              <a:t>’s payment that does not depend on </a:t>
            </a:r>
            <a:r>
              <a:rPr lang="en-US" altLang="en-US" i="1" dirty="0">
                <a:solidFill>
                  <a:schemeClr val="tx2"/>
                </a:solidFill>
              </a:rPr>
              <a:t>j</a:t>
            </a:r>
            <a:r>
              <a:rPr lang="en-US" altLang="en-US" dirty="0"/>
              <a:t>’s reported type</a:t>
            </a:r>
          </a:p>
          <a:p>
            <a:pPr marL="342900" indent="-342900">
              <a:lnSpc>
                <a:spcPct val="110000"/>
              </a:lnSpc>
              <a:spcBef>
                <a:spcPts val="24"/>
              </a:spcBef>
              <a:buFont typeface="Arial" charset="0"/>
              <a:buChar char="•"/>
            </a:pPr>
            <a:r>
              <a:rPr lang="en-US" altLang="en-US" b="0" dirty="0"/>
              <a:t>This is the family of </a:t>
            </a:r>
            <a:r>
              <a:rPr lang="en-US" altLang="en-US" b="0" dirty="0">
                <a:solidFill>
                  <a:schemeClr val="tx2"/>
                </a:solidFill>
              </a:rPr>
              <a:t>Groves </a:t>
            </a:r>
            <a:r>
              <a:rPr lang="en-US" altLang="en-US" b="0" dirty="0"/>
              <a:t>mechanisms</a:t>
            </a:r>
            <a:endParaRPr lang="en-US" altLang="en-US" sz="1600" b="0" dirty="0">
              <a:solidFill>
                <a:schemeClr val="accent2"/>
              </a:solidFill>
            </a:endParaRPr>
          </a:p>
          <a:p>
            <a:pPr>
              <a:lnSpc>
                <a:spcPct val="110000"/>
              </a:lnSpc>
              <a:spcBef>
                <a:spcPts val="24"/>
              </a:spcBef>
            </a:pPr>
            <a:endParaRPr lang="en-US" dirty="0"/>
          </a:p>
        </p:txBody>
      </p:sp>
      <p:sp>
        <p:nvSpPr>
          <p:cNvPr id="227331" name="Rectangle 3"/>
          <p:cNvSpPr>
            <a:spLocks noChangeArrowheads="1"/>
          </p:cNvSpPr>
          <p:nvPr/>
        </p:nvSpPr>
        <p:spPr bwMode="auto">
          <a:xfrm>
            <a:off x="304800" y="838200"/>
            <a:ext cx="86868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endParaRPr lang="en-US" altLang="en-US" sz="2000" dirty="0">
              <a:solidFill>
                <a:schemeClr val="accent2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6488668"/>
            <a:ext cx="510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VC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4764506" y="1941095"/>
            <a:ext cx="401052" cy="625642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163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52718"/>
            <a:ext cx="7483642" cy="1371600"/>
          </a:xfrm>
        </p:spPr>
        <p:txBody>
          <a:bodyPr/>
          <a:lstStyle/>
          <a:p>
            <a:r>
              <a:rPr lang="en-US" altLang="en-US"/>
              <a:t>Individual rationality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752600"/>
            <a:ext cx="7916779" cy="5105400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  <a:spcBef>
                <a:spcPts val="24"/>
              </a:spcBef>
            </a:pPr>
            <a:r>
              <a:rPr lang="en-US" altLang="en-US" sz="2800" dirty="0"/>
              <a:t>A selfish center: “All agents must give me all their money.” – but the agents would simply not participate</a:t>
            </a:r>
          </a:p>
          <a:p>
            <a:pPr marL="342900" indent="-342900">
              <a:lnSpc>
                <a:spcPct val="120000"/>
              </a:lnSpc>
              <a:spcBef>
                <a:spcPts val="24"/>
              </a:spcBef>
              <a:buFont typeface="Arial" charset="0"/>
              <a:buChar char="•"/>
            </a:pPr>
            <a:r>
              <a:rPr lang="en-US" altLang="en-US" sz="2400" b="0" dirty="0"/>
              <a:t>This mechanism is not </a:t>
            </a:r>
            <a:r>
              <a:rPr lang="en-US" altLang="en-US" sz="2400" b="0" dirty="0">
                <a:solidFill>
                  <a:schemeClr val="tx2"/>
                </a:solidFill>
              </a:rPr>
              <a:t>individually rational</a:t>
            </a:r>
          </a:p>
          <a:p>
            <a:pPr>
              <a:lnSpc>
                <a:spcPct val="120000"/>
              </a:lnSpc>
              <a:spcBef>
                <a:spcPts val="24"/>
              </a:spcBef>
            </a:pPr>
            <a:r>
              <a:rPr lang="en-US" altLang="en-US" sz="2800" dirty="0"/>
              <a:t>A mechanism is</a:t>
            </a:r>
            <a:r>
              <a:rPr lang="en-US" altLang="en-US" sz="2800" dirty="0">
                <a:solidFill>
                  <a:schemeClr val="tx2"/>
                </a:solidFill>
              </a:rPr>
              <a:t> ex-post</a:t>
            </a:r>
            <a:r>
              <a:rPr lang="en-US" altLang="en-US" sz="2800" dirty="0">
                <a:solidFill>
                  <a:srgbClr val="008000"/>
                </a:solidFill>
              </a:rPr>
              <a:t> </a:t>
            </a:r>
            <a:r>
              <a:rPr lang="en-US" altLang="en-US" sz="2800" dirty="0"/>
              <a:t>individually rational if for any </a:t>
            </a:r>
            <a:r>
              <a:rPr lang="en-US" altLang="en-US" sz="2800" i="1" dirty="0" err="1"/>
              <a:t>i</a:t>
            </a:r>
            <a:r>
              <a:rPr lang="en-US" altLang="en-US" sz="2800" dirty="0"/>
              <a:t>, for any known type vector </a:t>
            </a:r>
            <a:r>
              <a:rPr lang="el-GR" altLang="en-US" sz="2800" i="1" dirty="0">
                <a:ea typeface="Arial" charset="0"/>
                <a:cs typeface="Arial" charset="0"/>
              </a:rPr>
              <a:t>θ</a:t>
            </a:r>
            <a:r>
              <a:rPr lang="en-US" altLang="en-US" sz="2800" i="1" baseline="-25000" dirty="0">
                <a:ea typeface="Arial" charset="0"/>
                <a:cs typeface="Arial" charset="0"/>
              </a:rPr>
              <a:t>1</a:t>
            </a:r>
            <a:r>
              <a:rPr lang="en-US" altLang="en-US" sz="2800" dirty="0">
                <a:ea typeface="Arial" charset="0"/>
                <a:cs typeface="Arial" charset="0"/>
              </a:rPr>
              <a:t>, </a:t>
            </a:r>
            <a:r>
              <a:rPr lang="el-GR" altLang="en-US" sz="2800" i="1" dirty="0">
                <a:ea typeface="Arial" charset="0"/>
                <a:cs typeface="Arial" charset="0"/>
              </a:rPr>
              <a:t>θ</a:t>
            </a:r>
            <a:r>
              <a:rPr lang="en-US" altLang="en-US" sz="2800" i="1" baseline="-25000" dirty="0">
                <a:ea typeface="Arial" charset="0"/>
                <a:cs typeface="Arial" charset="0"/>
              </a:rPr>
              <a:t>2</a:t>
            </a:r>
            <a:r>
              <a:rPr lang="en-US" altLang="en-US" sz="2800" dirty="0">
                <a:ea typeface="Arial" charset="0"/>
                <a:cs typeface="Arial" charset="0"/>
              </a:rPr>
              <a:t>, …, </a:t>
            </a:r>
            <a:r>
              <a:rPr lang="el-GR" altLang="en-US" sz="2800" i="1" dirty="0">
                <a:ea typeface="Arial" charset="0"/>
                <a:cs typeface="Arial" charset="0"/>
              </a:rPr>
              <a:t>θ</a:t>
            </a:r>
            <a:r>
              <a:rPr lang="en-US" altLang="en-US" sz="2800" i="1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sz="2800" dirty="0">
                <a:ea typeface="Arial" charset="0"/>
                <a:cs typeface="Arial" charset="0"/>
              </a:rPr>
              <a:t>, …, </a:t>
            </a:r>
            <a:r>
              <a:rPr lang="el-GR" altLang="en-US" sz="2800" i="1" dirty="0">
                <a:ea typeface="Arial" charset="0"/>
                <a:cs typeface="Arial" charset="0"/>
              </a:rPr>
              <a:t>θ</a:t>
            </a:r>
            <a:r>
              <a:rPr lang="en-US" altLang="en-US" sz="2800" i="1" baseline="-25000" dirty="0">
                <a:ea typeface="Arial" charset="0"/>
                <a:cs typeface="Arial" charset="0"/>
              </a:rPr>
              <a:t>n</a:t>
            </a:r>
            <a:r>
              <a:rPr lang="en-US" altLang="en-US" sz="2800" dirty="0">
                <a:ea typeface="Arial" charset="0"/>
                <a:cs typeface="Arial" charset="0"/>
              </a:rPr>
              <a:t>, we have</a:t>
            </a:r>
            <a:endParaRPr lang="en-US" altLang="en-US" sz="2800" baseline="-25000" dirty="0">
              <a:ea typeface="Arial" charset="0"/>
              <a:cs typeface="Arial" charset="0"/>
            </a:endParaRPr>
          </a:p>
          <a:p>
            <a:pPr>
              <a:lnSpc>
                <a:spcPct val="120000"/>
              </a:lnSpc>
              <a:spcBef>
                <a:spcPts val="24"/>
              </a:spcBef>
            </a:pPr>
            <a:r>
              <a:rPr lang="en-US" altLang="en-US" sz="2800" dirty="0">
                <a:ea typeface="Arial" charset="0"/>
                <a:cs typeface="Arial" charset="0"/>
              </a:rPr>
              <a:t>     </a:t>
            </a:r>
            <a:r>
              <a:rPr lang="en-US" altLang="en-US" sz="2800" b="0" dirty="0">
                <a:ea typeface="Arial" charset="0"/>
                <a:cs typeface="Arial" charset="0"/>
              </a:rPr>
              <a:t>v</a:t>
            </a:r>
            <a:r>
              <a:rPr lang="en-US" altLang="en-US" sz="2800" b="0" baseline="-25000" dirty="0">
                <a:ea typeface="Arial" charset="0"/>
                <a:cs typeface="Arial" charset="0"/>
              </a:rPr>
              <a:t>i</a:t>
            </a:r>
            <a:r>
              <a:rPr lang="en-US" altLang="en-US" sz="2800" b="0" dirty="0">
                <a:ea typeface="Arial" charset="0"/>
                <a:cs typeface="Arial" charset="0"/>
              </a:rPr>
              <a:t>(</a:t>
            </a:r>
            <a:r>
              <a:rPr lang="el-GR" altLang="en-US" sz="2800" b="0" dirty="0">
                <a:ea typeface="Arial" charset="0"/>
                <a:cs typeface="Arial" charset="0"/>
              </a:rPr>
              <a:t>θ</a:t>
            </a:r>
            <a:r>
              <a:rPr lang="en-US" altLang="en-US" sz="2800" b="0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sz="2800" b="0" dirty="0">
                <a:ea typeface="Arial" charset="0"/>
                <a:cs typeface="Arial" charset="0"/>
              </a:rPr>
              <a:t>, o(</a:t>
            </a:r>
            <a:r>
              <a:rPr lang="el-GR" altLang="en-US" sz="2800" b="0" dirty="0">
                <a:ea typeface="Arial" charset="0"/>
                <a:cs typeface="Arial" charset="0"/>
              </a:rPr>
              <a:t>θ</a:t>
            </a:r>
            <a:r>
              <a:rPr lang="en-US" altLang="en-US" sz="2800" b="0" baseline="-25000" dirty="0">
                <a:ea typeface="Arial" charset="0"/>
                <a:cs typeface="Arial" charset="0"/>
              </a:rPr>
              <a:t>1</a:t>
            </a:r>
            <a:r>
              <a:rPr lang="en-US" altLang="en-US" sz="2800" b="0" dirty="0">
                <a:ea typeface="Arial" charset="0"/>
                <a:cs typeface="Arial" charset="0"/>
              </a:rPr>
              <a:t>, </a:t>
            </a:r>
            <a:r>
              <a:rPr lang="el-GR" altLang="en-US" sz="2800" b="0" dirty="0">
                <a:ea typeface="Arial" charset="0"/>
                <a:cs typeface="Arial" charset="0"/>
              </a:rPr>
              <a:t>θ</a:t>
            </a:r>
            <a:r>
              <a:rPr lang="en-US" altLang="en-US" sz="2800" b="0" baseline="-25000" dirty="0">
                <a:ea typeface="Arial" charset="0"/>
                <a:cs typeface="Arial" charset="0"/>
              </a:rPr>
              <a:t>2</a:t>
            </a:r>
            <a:r>
              <a:rPr lang="en-US" altLang="en-US" sz="2800" b="0" dirty="0">
                <a:ea typeface="Arial" charset="0"/>
                <a:cs typeface="Arial" charset="0"/>
              </a:rPr>
              <a:t>, …, </a:t>
            </a:r>
            <a:r>
              <a:rPr lang="el-GR" altLang="en-US" sz="2800" b="0" dirty="0">
                <a:ea typeface="Arial" charset="0"/>
                <a:cs typeface="Arial" charset="0"/>
              </a:rPr>
              <a:t>θ</a:t>
            </a:r>
            <a:r>
              <a:rPr lang="en-US" altLang="en-US" sz="2800" b="0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sz="2800" b="0" dirty="0">
                <a:ea typeface="Arial" charset="0"/>
                <a:cs typeface="Arial" charset="0"/>
              </a:rPr>
              <a:t>, …, </a:t>
            </a:r>
            <a:r>
              <a:rPr lang="el-GR" altLang="en-US" sz="2800" b="0" dirty="0">
                <a:ea typeface="Arial" charset="0"/>
                <a:cs typeface="Arial" charset="0"/>
              </a:rPr>
              <a:t>θ</a:t>
            </a:r>
            <a:r>
              <a:rPr lang="en-US" altLang="en-US" sz="2800" b="0" baseline="-25000" dirty="0">
                <a:ea typeface="Arial" charset="0"/>
                <a:cs typeface="Arial" charset="0"/>
              </a:rPr>
              <a:t>n</a:t>
            </a:r>
            <a:r>
              <a:rPr lang="en-US" altLang="en-US" sz="2800" b="0" dirty="0">
                <a:ea typeface="Arial" charset="0"/>
                <a:cs typeface="Arial" charset="0"/>
              </a:rPr>
              <a:t>)) - </a:t>
            </a:r>
            <a:r>
              <a:rPr lang="el-GR" altLang="en-US" sz="2800" b="0" dirty="0">
                <a:ea typeface="Arial" charset="0"/>
                <a:cs typeface="Arial" charset="0"/>
              </a:rPr>
              <a:t>π</a:t>
            </a:r>
            <a:r>
              <a:rPr lang="en-US" altLang="en-US" sz="2800" b="0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sz="2800" b="0" dirty="0">
                <a:ea typeface="Arial" charset="0"/>
                <a:cs typeface="Arial" charset="0"/>
              </a:rPr>
              <a:t>(</a:t>
            </a:r>
            <a:r>
              <a:rPr lang="el-GR" altLang="en-US" sz="2800" b="0" dirty="0">
                <a:ea typeface="Arial" charset="0"/>
                <a:cs typeface="Arial" charset="0"/>
              </a:rPr>
              <a:t>θ</a:t>
            </a:r>
            <a:r>
              <a:rPr lang="en-US" altLang="en-US" sz="2800" b="0" baseline="-25000" dirty="0">
                <a:ea typeface="Arial" charset="0"/>
                <a:cs typeface="Arial" charset="0"/>
              </a:rPr>
              <a:t>1</a:t>
            </a:r>
            <a:r>
              <a:rPr lang="en-US" altLang="en-US" sz="2800" b="0" dirty="0">
                <a:ea typeface="Arial" charset="0"/>
                <a:cs typeface="Arial" charset="0"/>
              </a:rPr>
              <a:t>, </a:t>
            </a:r>
            <a:r>
              <a:rPr lang="el-GR" altLang="en-US" sz="2800" b="0" dirty="0">
                <a:ea typeface="Arial" charset="0"/>
                <a:cs typeface="Arial" charset="0"/>
              </a:rPr>
              <a:t>θ</a:t>
            </a:r>
            <a:r>
              <a:rPr lang="en-US" altLang="en-US" sz="2800" b="0" baseline="-25000" dirty="0">
                <a:ea typeface="Arial" charset="0"/>
                <a:cs typeface="Arial" charset="0"/>
              </a:rPr>
              <a:t>2</a:t>
            </a:r>
            <a:r>
              <a:rPr lang="en-US" altLang="en-US" sz="2800" b="0" dirty="0">
                <a:ea typeface="Arial" charset="0"/>
                <a:cs typeface="Arial" charset="0"/>
              </a:rPr>
              <a:t>, …, </a:t>
            </a:r>
            <a:r>
              <a:rPr lang="el-GR" altLang="en-US" sz="2800" b="0" dirty="0">
                <a:ea typeface="Arial" charset="0"/>
                <a:cs typeface="Arial" charset="0"/>
              </a:rPr>
              <a:t>θ</a:t>
            </a:r>
            <a:r>
              <a:rPr lang="en-US" altLang="en-US" sz="2800" b="0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sz="2800" b="0" dirty="0">
                <a:ea typeface="Arial" charset="0"/>
                <a:cs typeface="Arial" charset="0"/>
              </a:rPr>
              <a:t>, …, </a:t>
            </a:r>
            <a:r>
              <a:rPr lang="el-GR" altLang="en-US" sz="2800" b="0" dirty="0">
                <a:ea typeface="Arial" charset="0"/>
                <a:cs typeface="Arial" charset="0"/>
              </a:rPr>
              <a:t>θ</a:t>
            </a:r>
            <a:r>
              <a:rPr lang="en-US" altLang="en-US" sz="2800" b="0" baseline="-25000" dirty="0">
                <a:ea typeface="Arial" charset="0"/>
                <a:cs typeface="Arial" charset="0"/>
              </a:rPr>
              <a:t>n</a:t>
            </a:r>
            <a:r>
              <a:rPr lang="en-US" altLang="en-US" sz="2800" b="0" dirty="0">
                <a:ea typeface="Arial" charset="0"/>
                <a:cs typeface="Arial" charset="0"/>
              </a:rPr>
              <a:t>)</a:t>
            </a:r>
            <a:r>
              <a:rPr lang="en-US" altLang="en-US" sz="2800" b="0" baseline="-25000" dirty="0">
                <a:ea typeface="Arial" charset="0"/>
                <a:cs typeface="Arial" charset="0"/>
              </a:rPr>
              <a:t> </a:t>
            </a:r>
            <a:r>
              <a:rPr lang="el-GR" altLang="en-US" sz="2800" b="0" dirty="0">
                <a:ea typeface="Arial" charset="0"/>
                <a:cs typeface="Arial" charset="0"/>
              </a:rPr>
              <a:t>≥</a:t>
            </a:r>
            <a:r>
              <a:rPr lang="en-US" altLang="en-US" sz="2800" b="0" dirty="0">
                <a:ea typeface="Arial" charset="0"/>
                <a:cs typeface="Arial" charset="0"/>
              </a:rPr>
              <a:t> 0</a:t>
            </a:r>
            <a:br>
              <a:rPr lang="en-US" altLang="en-US" sz="2800" b="0" dirty="0">
                <a:ea typeface="Arial" charset="0"/>
                <a:cs typeface="Arial" charset="0"/>
              </a:rPr>
            </a:br>
            <a:endParaRPr lang="en-US" altLang="en-US" sz="2800" b="0" dirty="0">
              <a:ea typeface="Arial" charset="0"/>
              <a:cs typeface="Arial" charset="0"/>
            </a:endParaRPr>
          </a:p>
          <a:p>
            <a:pPr>
              <a:lnSpc>
                <a:spcPct val="120000"/>
              </a:lnSpc>
              <a:spcBef>
                <a:spcPts val="24"/>
              </a:spcBef>
            </a:pPr>
            <a:r>
              <a:rPr lang="en-US" altLang="en-US" sz="2800" dirty="0"/>
              <a:t>A mechanism is </a:t>
            </a:r>
            <a:r>
              <a:rPr lang="en-US" altLang="en-US" sz="2800" dirty="0">
                <a:solidFill>
                  <a:schemeClr val="tx2"/>
                </a:solidFill>
              </a:rPr>
              <a:t>ex-interim</a:t>
            </a:r>
            <a:r>
              <a:rPr lang="en-US" altLang="en-US" sz="2800" dirty="0"/>
              <a:t> individually rational if for any </a:t>
            </a:r>
            <a:r>
              <a:rPr lang="en-US" altLang="en-US" sz="2800" i="1" dirty="0" err="1"/>
              <a:t>i</a:t>
            </a:r>
            <a:r>
              <a:rPr lang="en-US" altLang="en-US" sz="2800" dirty="0"/>
              <a:t>, for any type </a:t>
            </a:r>
            <a:r>
              <a:rPr lang="el-GR" altLang="en-US" sz="2800" i="1" dirty="0">
                <a:ea typeface="Arial" charset="0"/>
                <a:cs typeface="Arial" charset="0"/>
              </a:rPr>
              <a:t>θ</a:t>
            </a:r>
            <a:r>
              <a:rPr lang="en-US" altLang="en-US" sz="2800" i="1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sz="2800" dirty="0">
                <a:ea typeface="Arial" charset="0"/>
                <a:cs typeface="Arial" charset="0"/>
              </a:rPr>
              <a:t>, </a:t>
            </a:r>
          </a:p>
          <a:p>
            <a:pPr>
              <a:lnSpc>
                <a:spcPct val="120000"/>
              </a:lnSpc>
              <a:spcBef>
                <a:spcPts val="24"/>
              </a:spcBef>
            </a:pPr>
            <a:r>
              <a:rPr lang="en-US" altLang="en-US" sz="2800" dirty="0">
                <a:ea typeface="Arial" charset="0"/>
                <a:cs typeface="Arial" charset="0"/>
              </a:rPr>
              <a:t>     </a:t>
            </a:r>
            <a:r>
              <a:rPr lang="el-GR" altLang="en-US" sz="2800" b="0" dirty="0" err="1">
                <a:ea typeface="Arial" charset="0"/>
                <a:cs typeface="Arial" charset="0"/>
              </a:rPr>
              <a:t>Σ</a:t>
            </a:r>
            <a:r>
              <a:rPr lang="el-GR" altLang="en-US" sz="2800" b="0" baseline="-25000" dirty="0" err="1">
                <a:ea typeface="Arial" charset="0"/>
                <a:cs typeface="Arial" charset="0"/>
              </a:rPr>
              <a:t>θ</a:t>
            </a:r>
            <a:r>
              <a:rPr lang="en-US" altLang="en-US" sz="2800" b="0" baseline="-35000" dirty="0">
                <a:ea typeface="Arial" charset="0"/>
                <a:cs typeface="Arial" charset="0"/>
              </a:rPr>
              <a:t>-</a:t>
            </a:r>
            <a:r>
              <a:rPr lang="en-US" altLang="en-US" sz="2800" b="0" baseline="-35000" dirty="0" err="1">
                <a:ea typeface="Arial" charset="0"/>
                <a:cs typeface="Arial" charset="0"/>
              </a:rPr>
              <a:t>i</a:t>
            </a:r>
            <a:r>
              <a:rPr lang="el-GR" altLang="en-US" sz="2800" b="0" dirty="0">
                <a:ea typeface="Arial" charset="0"/>
                <a:cs typeface="Arial" charset="0"/>
              </a:rPr>
              <a:t> </a:t>
            </a:r>
            <a:r>
              <a:rPr lang="en-US" altLang="en-US" sz="2800" b="0" dirty="0">
                <a:ea typeface="Arial" charset="0"/>
                <a:cs typeface="Arial" charset="0"/>
              </a:rPr>
              <a:t>P(</a:t>
            </a:r>
            <a:r>
              <a:rPr lang="el-GR" altLang="en-US" sz="2800" b="0" dirty="0">
                <a:ea typeface="Arial" charset="0"/>
                <a:cs typeface="Arial" charset="0"/>
              </a:rPr>
              <a:t>θ</a:t>
            </a:r>
            <a:r>
              <a:rPr lang="en-US" altLang="en-US" sz="2800" b="0" baseline="-25000" dirty="0">
                <a:ea typeface="Arial" charset="0"/>
                <a:cs typeface="Arial" charset="0"/>
              </a:rPr>
              <a:t>-</a:t>
            </a:r>
            <a:r>
              <a:rPr lang="en-US" altLang="en-US" sz="2800" b="0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sz="2800" b="0" dirty="0">
                <a:ea typeface="Arial" charset="0"/>
                <a:cs typeface="Arial" charset="0"/>
              </a:rPr>
              <a:t>) [v</a:t>
            </a:r>
            <a:r>
              <a:rPr lang="en-US" altLang="en-US" sz="2800" b="0" baseline="-25000" dirty="0">
                <a:ea typeface="Arial" charset="0"/>
                <a:cs typeface="Arial" charset="0"/>
              </a:rPr>
              <a:t>i</a:t>
            </a:r>
            <a:r>
              <a:rPr lang="en-US" altLang="en-US" sz="2800" b="0" dirty="0">
                <a:ea typeface="Arial" charset="0"/>
                <a:cs typeface="Arial" charset="0"/>
              </a:rPr>
              <a:t>(</a:t>
            </a:r>
            <a:r>
              <a:rPr lang="el-GR" altLang="en-US" sz="2800" b="0" dirty="0">
                <a:ea typeface="Arial" charset="0"/>
                <a:cs typeface="Arial" charset="0"/>
              </a:rPr>
              <a:t>θ</a:t>
            </a:r>
            <a:r>
              <a:rPr lang="en-US" altLang="en-US" sz="2800" b="0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sz="2800" b="0" dirty="0">
                <a:ea typeface="Arial" charset="0"/>
                <a:cs typeface="Arial" charset="0"/>
              </a:rPr>
              <a:t>, o(</a:t>
            </a:r>
            <a:r>
              <a:rPr lang="el-GR" altLang="en-US" sz="2800" b="0" dirty="0">
                <a:ea typeface="Arial" charset="0"/>
                <a:cs typeface="Arial" charset="0"/>
              </a:rPr>
              <a:t>θ</a:t>
            </a:r>
            <a:r>
              <a:rPr lang="en-US" altLang="en-US" sz="2800" b="0" baseline="-25000" dirty="0">
                <a:ea typeface="Arial" charset="0"/>
                <a:cs typeface="Arial" charset="0"/>
              </a:rPr>
              <a:t>1</a:t>
            </a:r>
            <a:r>
              <a:rPr lang="en-US" altLang="en-US" sz="2800" b="0" dirty="0">
                <a:ea typeface="Arial" charset="0"/>
                <a:cs typeface="Arial" charset="0"/>
              </a:rPr>
              <a:t>, </a:t>
            </a:r>
            <a:r>
              <a:rPr lang="el-GR" altLang="en-US" sz="2800" b="0" dirty="0">
                <a:ea typeface="Arial" charset="0"/>
                <a:cs typeface="Arial" charset="0"/>
              </a:rPr>
              <a:t>θ</a:t>
            </a:r>
            <a:r>
              <a:rPr lang="en-US" altLang="en-US" sz="2800" b="0" baseline="-25000" dirty="0">
                <a:ea typeface="Arial" charset="0"/>
                <a:cs typeface="Arial" charset="0"/>
              </a:rPr>
              <a:t>2</a:t>
            </a:r>
            <a:r>
              <a:rPr lang="en-US" altLang="en-US" sz="2800" b="0" dirty="0">
                <a:ea typeface="Arial" charset="0"/>
                <a:cs typeface="Arial" charset="0"/>
              </a:rPr>
              <a:t>, …, </a:t>
            </a:r>
            <a:r>
              <a:rPr lang="el-GR" altLang="en-US" sz="2800" b="0" dirty="0">
                <a:ea typeface="Arial" charset="0"/>
                <a:cs typeface="Arial" charset="0"/>
              </a:rPr>
              <a:t>θ</a:t>
            </a:r>
            <a:r>
              <a:rPr lang="en-US" altLang="en-US" sz="2800" b="0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sz="2800" b="0" dirty="0">
                <a:ea typeface="Arial" charset="0"/>
                <a:cs typeface="Arial" charset="0"/>
              </a:rPr>
              <a:t>, …, </a:t>
            </a:r>
            <a:r>
              <a:rPr lang="el-GR" altLang="en-US" sz="2800" b="0" dirty="0">
                <a:ea typeface="Arial" charset="0"/>
                <a:cs typeface="Arial" charset="0"/>
              </a:rPr>
              <a:t>θ</a:t>
            </a:r>
            <a:r>
              <a:rPr lang="en-US" altLang="en-US" sz="2800" b="0" baseline="-25000" dirty="0">
                <a:ea typeface="Arial" charset="0"/>
                <a:cs typeface="Arial" charset="0"/>
              </a:rPr>
              <a:t>n</a:t>
            </a:r>
            <a:r>
              <a:rPr lang="en-US" altLang="en-US" sz="2800" b="0" dirty="0">
                <a:ea typeface="Arial" charset="0"/>
                <a:cs typeface="Arial" charset="0"/>
              </a:rPr>
              <a:t>)) - </a:t>
            </a:r>
            <a:r>
              <a:rPr lang="el-GR" altLang="en-US" sz="2800" b="0" dirty="0">
                <a:ea typeface="Arial" charset="0"/>
                <a:cs typeface="Arial" charset="0"/>
              </a:rPr>
              <a:t>π</a:t>
            </a:r>
            <a:r>
              <a:rPr lang="en-US" altLang="en-US" sz="2800" b="0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sz="2800" b="0" dirty="0">
                <a:ea typeface="Arial" charset="0"/>
                <a:cs typeface="Arial" charset="0"/>
              </a:rPr>
              <a:t>(</a:t>
            </a:r>
            <a:r>
              <a:rPr lang="el-GR" altLang="en-US" sz="2800" b="0" dirty="0">
                <a:ea typeface="Arial" charset="0"/>
                <a:cs typeface="Arial" charset="0"/>
              </a:rPr>
              <a:t>θ</a:t>
            </a:r>
            <a:r>
              <a:rPr lang="en-US" altLang="en-US" sz="2800" b="0" baseline="-25000" dirty="0">
                <a:ea typeface="Arial" charset="0"/>
                <a:cs typeface="Arial" charset="0"/>
              </a:rPr>
              <a:t>1</a:t>
            </a:r>
            <a:r>
              <a:rPr lang="en-US" altLang="en-US" sz="2800" b="0" dirty="0">
                <a:ea typeface="Arial" charset="0"/>
                <a:cs typeface="Arial" charset="0"/>
              </a:rPr>
              <a:t>, </a:t>
            </a:r>
            <a:r>
              <a:rPr lang="el-GR" altLang="en-US" sz="2800" b="0" dirty="0">
                <a:ea typeface="Arial" charset="0"/>
                <a:cs typeface="Arial" charset="0"/>
              </a:rPr>
              <a:t>θ</a:t>
            </a:r>
            <a:r>
              <a:rPr lang="en-US" altLang="en-US" sz="2800" b="0" baseline="-25000" dirty="0">
                <a:ea typeface="Arial" charset="0"/>
                <a:cs typeface="Arial" charset="0"/>
              </a:rPr>
              <a:t>2</a:t>
            </a:r>
            <a:r>
              <a:rPr lang="en-US" altLang="en-US" sz="2800" b="0" dirty="0">
                <a:ea typeface="Arial" charset="0"/>
                <a:cs typeface="Arial" charset="0"/>
              </a:rPr>
              <a:t>, …, </a:t>
            </a:r>
            <a:r>
              <a:rPr lang="el-GR" altLang="en-US" sz="2800" b="0" dirty="0">
                <a:ea typeface="Arial" charset="0"/>
                <a:cs typeface="Arial" charset="0"/>
              </a:rPr>
              <a:t>θ</a:t>
            </a:r>
            <a:r>
              <a:rPr lang="en-US" altLang="en-US" sz="2800" b="0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sz="2800" b="0" dirty="0">
                <a:ea typeface="Arial" charset="0"/>
                <a:cs typeface="Arial" charset="0"/>
              </a:rPr>
              <a:t>, …, </a:t>
            </a:r>
            <a:r>
              <a:rPr lang="el-GR" altLang="en-US" sz="2800" b="0" dirty="0">
                <a:ea typeface="Arial" charset="0"/>
                <a:cs typeface="Arial" charset="0"/>
              </a:rPr>
              <a:t>θ</a:t>
            </a:r>
            <a:r>
              <a:rPr lang="en-US" altLang="en-US" sz="2800" b="0" baseline="-25000" dirty="0">
                <a:ea typeface="Arial" charset="0"/>
                <a:cs typeface="Arial" charset="0"/>
              </a:rPr>
              <a:t>n</a:t>
            </a:r>
            <a:r>
              <a:rPr lang="en-US" altLang="en-US" sz="2800" b="0" dirty="0">
                <a:ea typeface="Arial" charset="0"/>
                <a:cs typeface="Arial" charset="0"/>
              </a:rPr>
              <a:t>)]</a:t>
            </a:r>
            <a:r>
              <a:rPr lang="en-US" altLang="en-US" sz="2800" b="0" baseline="-25000" dirty="0">
                <a:ea typeface="Arial" charset="0"/>
                <a:cs typeface="Arial" charset="0"/>
              </a:rPr>
              <a:t> </a:t>
            </a:r>
            <a:r>
              <a:rPr lang="el-GR" altLang="en-US" sz="2800" b="0" dirty="0">
                <a:ea typeface="Arial" charset="0"/>
                <a:cs typeface="Arial" charset="0"/>
              </a:rPr>
              <a:t>≥</a:t>
            </a:r>
            <a:r>
              <a:rPr lang="en-US" altLang="en-US" sz="2800" b="0" dirty="0">
                <a:ea typeface="Arial" charset="0"/>
                <a:cs typeface="Arial" charset="0"/>
              </a:rPr>
              <a:t> 0</a:t>
            </a:r>
            <a:endParaRPr lang="en-US" altLang="en-US" sz="2400" b="0" dirty="0"/>
          </a:p>
          <a:p>
            <a:pPr>
              <a:lnSpc>
                <a:spcPct val="120000"/>
              </a:lnSpc>
              <a:spcBef>
                <a:spcPts val="24"/>
              </a:spcBef>
            </a:pPr>
            <a:endParaRPr lang="en-US" altLang="en-US" sz="2400" b="0" dirty="0">
              <a:ea typeface="Arial" charset="0"/>
              <a:cs typeface="Arial" charset="0"/>
            </a:endParaRPr>
          </a:p>
          <a:p>
            <a:pPr>
              <a:lnSpc>
                <a:spcPct val="120000"/>
              </a:lnSpc>
              <a:spcBef>
                <a:spcPts val="24"/>
              </a:spcBef>
            </a:pPr>
            <a:endParaRPr lang="en-US" altLang="en-US" sz="2400" b="0" dirty="0">
              <a:ea typeface="Arial" charset="0"/>
              <a:cs typeface="Arial" charset="0"/>
            </a:endParaRPr>
          </a:p>
          <a:p>
            <a:pPr>
              <a:lnSpc>
                <a:spcPct val="120000"/>
              </a:lnSpc>
              <a:spcBef>
                <a:spcPts val="24"/>
              </a:spcBef>
            </a:pPr>
            <a:r>
              <a:rPr lang="en-US" altLang="en-US" sz="2900" dirty="0">
                <a:ea typeface="Arial" charset="0"/>
                <a:cs typeface="Arial" charset="0"/>
              </a:rPr>
              <a:t>Is the Clarke mechanism individually rational?</a:t>
            </a:r>
          </a:p>
          <a:p>
            <a:pPr>
              <a:lnSpc>
                <a:spcPct val="120000"/>
              </a:lnSpc>
              <a:spcBef>
                <a:spcPts val="24"/>
              </a:spcBef>
            </a:pPr>
            <a:endParaRPr lang="en-US" altLang="en-US" sz="2400" b="0" dirty="0">
              <a:ea typeface="Arial" charset="0"/>
              <a:cs typeface="Arial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6488668"/>
            <a:ext cx="510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25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9651952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52718"/>
            <a:ext cx="7467600" cy="1371600"/>
          </a:xfrm>
        </p:spPr>
        <p:txBody>
          <a:bodyPr>
            <a:normAutofit fontScale="90000"/>
          </a:bodyPr>
          <a:lstStyle/>
          <a:p>
            <a:r>
              <a:rPr lang="en-US" altLang="en-US" dirty="0"/>
              <a:t>Why only truthful </a:t>
            </a:r>
            <a:r>
              <a:rPr lang="en-US" altLang="en-US" dirty="0">
                <a:solidFill>
                  <a:schemeClr val="tx1"/>
                </a:solidFill>
              </a:rPr>
              <a:t>direct-revelation</a:t>
            </a:r>
            <a:r>
              <a:rPr lang="en-US" altLang="en-US" dirty="0"/>
              <a:t> mechanisms? 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/>
              <a:t>Bob has an incredibly complicated mechanism in which agents do not report types, but do all sorts of other strange things</a:t>
            </a:r>
          </a:p>
          <a:p>
            <a:pPr marL="342900" indent="-342900">
              <a:lnSpc>
                <a:spcPct val="90000"/>
              </a:lnSpc>
              <a:buFont typeface="Arial" charset="0"/>
              <a:buChar char="•"/>
            </a:pPr>
            <a:r>
              <a:rPr lang="en-US" altLang="en-US" b="0" dirty="0"/>
              <a:t>Bob: “In my mechanism, first agents 1 and 2 play a round of rock-paper-scissors. If agent 1 wins, she gets to choose the outcome. Otherwise, agents 2, 3 and 4 vote over the other outcomes using the STV voting rule.  If there is a tie, everyone pays $100, and …”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Bob: “The </a:t>
            </a:r>
            <a:r>
              <a:rPr lang="en-US" altLang="en-US" dirty="0">
                <a:solidFill>
                  <a:schemeClr val="tx2"/>
                </a:solidFill>
              </a:rPr>
              <a:t>equilibria </a:t>
            </a:r>
            <a:r>
              <a:rPr lang="en-US" altLang="en-US" dirty="0"/>
              <a:t>of my mechanism produce better results than any truthful direct revelation mechanism.”</a:t>
            </a:r>
          </a:p>
          <a:p>
            <a:pPr marL="342900" indent="-342900">
              <a:lnSpc>
                <a:spcPct val="90000"/>
              </a:lnSpc>
              <a:buFont typeface="Arial" charset="0"/>
              <a:buChar char="•"/>
            </a:pPr>
            <a:r>
              <a:rPr lang="en-US" altLang="en-US" b="0" dirty="0"/>
              <a:t>Could Bob be right?</a:t>
            </a:r>
          </a:p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0" y="6488668"/>
            <a:ext cx="510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26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5267" y="4887057"/>
            <a:ext cx="1921933" cy="160161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848562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199" y="152718"/>
            <a:ext cx="7399867" cy="1371600"/>
          </a:xfrm>
        </p:spPr>
        <p:txBody>
          <a:bodyPr/>
          <a:lstStyle/>
          <a:p>
            <a:r>
              <a:rPr lang="en-US" altLang="en-US"/>
              <a:t>The revelation principle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en-US" dirty="0"/>
              <a:t>For any (complex, strange) mechanism that produces certain outcomes under strategic behavior (dominant strategies, BNE)…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… there exists a {</a:t>
            </a:r>
            <a:r>
              <a:rPr lang="en-US" altLang="en-US" dirty="0">
                <a:solidFill>
                  <a:schemeClr val="tx2"/>
                </a:solidFill>
              </a:rPr>
              <a:t>dominant-strategies</a:t>
            </a:r>
            <a:r>
              <a:rPr lang="en-US" altLang="en-US" dirty="0"/>
              <a:t>, </a:t>
            </a:r>
            <a:r>
              <a:rPr lang="en-US" altLang="en-US" dirty="0">
                <a:solidFill>
                  <a:schemeClr val="tx2"/>
                </a:solidFill>
              </a:rPr>
              <a:t>BNE</a:t>
            </a:r>
            <a:r>
              <a:rPr lang="en-US" altLang="en-US" dirty="0"/>
              <a:t>} </a:t>
            </a:r>
            <a:r>
              <a:rPr lang="en-US" altLang="en-US" dirty="0">
                <a:solidFill>
                  <a:schemeClr val="tx2"/>
                </a:solidFill>
              </a:rPr>
              <a:t>incentive compatible direct-revelation</a:t>
            </a:r>
            <a:r>
              <a:rPr lang="en-US" altLang="en-US" dirty="0"/>
              <a:t> mechanism that produces the same outcomes!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D463B-79DD-8140-8663-C64DDA2F0428}" type="slidenum">
              <a:rPr lang="en-US" altLang="en-US" smtClean="0"/>
              <a:pPr/>
              <a:t>27</a:t>
            </a:fld>
            <a:endParaRPr lang="en-US" altLang="en-US"/>
          </a:p>
        </p:txBody>
      </p:sp>
      <p:pic>
        <p:nvPicPr>
          <p:cNvPr id="15364" name="Picture 4" descr="SmithWill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05150" y="4375150"/>
            <a:ext cx="547688" cy="61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5" name="Picture 5" descr="ReevesKeanu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92450" y="5087938"/>
            <a:ext cx="560388" cy="611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6" name="Picture 6" descr="SilverstoneAlicia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67050" y="5810250"/>
            <a:ext cx="585788" cy="604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7" name="Line 7"/>
          <p:cNvSpPr>
            <a:spLocks noChangeShapeType="1"/>
          </p:cNvSpPr>
          <p:nvPr/>
        </p:nvSpPr>
        <p:spPr bwMode="auto">
          <a:xfrm>
            <a:off x="3652838" y="4872038"/>
            <a:ext cx="987425" cy="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368" name="Line 8"/>
          <p:cNvSpPr>
            <a:spLocks noChangeShapeType="1"/>
          </p:cNvSpPr>
          <p:nvPr/>
        </p:nvSpPr>
        <p:spPr bwMode="auto">
          <a:xfrm>
            <a:off x="3662363" y="5395913"/>
            <a:ext cx="987425" cy="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369" name="Line 9"/>
          <p:cNvSpPr>
            <a:spLocks noChangeShapeType="1"/>
          </p:cNvSpPr>
          <p:nvPr/>
        </p:nvSpPr>
        <p:spPr bwMode="auto">
          <a:xfrm>
            <a:off x="3648075" y="5895975"/>
            <a:ext cx="987425" cy="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370" name="Text Box 10"/>
          <p:cNvSpPr txBox="1">
            <a:spLocks noChangeArrowheads="1"/>
          </p:cNvSpPr>
          <p:nvPr/>
        </p:nvSpPr>
        <p:spPr bwMode="auto">
          <a:xfrm>
            <a:off x="4640263" y="4870450"/>
            <a:ext cx="1608137" cy="996950"/>
          </a:xfrm>
          <a:prstGeom prst="rect">
            <a:avLst/>
          </a:prstGeom>
          <a:noFill/>
          <a:ln w="38100">
            <a:solidFill>
              <a:srgbClr val="008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 sz="1900">
              <a:solidFill>
                <a:schemeClr val="bg1"/>
              </a:solidFill>
            </a:endParaRPr>
          </a:p>
          <a:p>
            <a:r>
              <a:rPr lang="en-US" altLang="en-US" sz="1900">
                <a:solidFill>
                  <a:srgbClr val="008000"/>
                </a:solidFill>
              </a:rPr>
              <a:t>mechanism</a:t>
            </a:r>
          </a:p>
          <a:p>
            <a:endParaRPr lang="en-US" altLang="en-US" sz="1900">
              <a:solidFill>
                <a:srgbClr val="008000"/>
              </a:solidFill>
            </a:endParaRPr>
          </a:p>
        </p:txBody>
      </p:sp>
      <p:sp>
        <p:nvSpPr>
          <p:cNvPr id="15371" name="Line 11"/>
          <p:cNvSpPr>
            <a:spLocks noChangeShapeType="1"/>
          </p:cNvSpPr>
          <p:nvPr/>
        </p:nvSpPr>
        <p:spPr bwMode="auto">
          <a:xfrm>
            <a:off x="6281738" y="5373688"/>
            <a:ext cx="987425" cy="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372" name="Text Box 12"/>
          <p:cNvSpPr txBox="1">
            <a:spLocks noChangeArrowheads="1"/>
          </p:cNvSpPr>
          <p:nvPr/>
        </p:nvSpPr>
        <p:spPr bwMode="auto">
          <a:xfrm>
            <a:off x="7354888" y="5160963"/>
            <a:ext cx="1112837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en-US" sz="1900"/>
              <a:t>outcome</a:t>
            </a:r>
          </a:p>
        </p:txBody>
      </p:sp>
      <p:sp>
        <p:nvSpPr>
          <p:cNvPr id="15373" name="Text Box 13"/>
          <p:cNvSpPr txBox="1">
            <a:spLocks noChangeArrowheads="1"/>
          </p:cNvSpPr>
          <p:nvPr/>
        </p:nvSpPr>
        <p:spPr bwMode="auto">
          <a:xfrm>
            <a:off x="3665538" y="4938713"/>
            <a:ext cx="950912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en-US" sz="1900">
                <a:solidFill>
                  <a:schemeClr val="tx2"/>
                </a:solidFill>
              </a:rPr>
              <a:t>actions</a:t>
            </a:r>
          </a:p>
        </p:txBody>
      </p:sp>
      <p:grpSp>
        <p:nvGrpSpPr>
          <p:cNvPr id="2" name="Group 14"/>
          <p:cNvGrpSpPr>
            <a:grpSpLocks/>
          </p:cNvGrpSpPr>
          <p:nvPr/>
        </p:nvGrpSpPr>
        <p:grpSpPr bwMode="auto">
          <a:xfrm>
            <a:off x="3048000" y="4338638"/>
            <a:ext cx="609600" cy="2122487"/>
            <a:chOff x="1920" y="2524"/>
            <a:chExt cx="384" cy="1298"/>
          </a:xfrm>
        </p:grpSpPr>
        <p:sp>
          <p:nvSpPr>
            <p:cNvPr id="15386" name="Rectangle 15"/>
            <p:cNvSpPr>
              <a:spLocks noChangeArrowheads="1"/>
            </p:cNvSpPr>
            <p:nvPr/>
          </p:nvSpPr>
          <p:spPr bwMode="auto">
            <a:xfrm>
              <a:off x="1920" y="2524"/>
              <a:ext cx="384" cy="1298"/>
            </a:xfrm>
            <a:prstGeom prst="rect">
              <a:avLst/>
            </a:prstGeom>
            <a:solidFill>
              <a:srgbClr val="EFF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5387" name="Text Box 16"/>
            <p:cNvSpPr txBox="1">
              <a:spLocks noChangeArrowheads="1"/>
            </p:cNvSpPr>
            <p:nvPr/>
          </p:nvSpPr>
          <p:spPr bwMode="auto">
            <a:xfrm>
              <a:off x="1931" y="2675"/>
              <a:ext cx="336" cy="256"/>
            </a:xfrm>
            <a:prstGeom prst="rect">
              <a:avLst/>
            </a:prstGeom>
            <a:solidFill>
              <a:srgbClr val="EFFFEF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1900"/>
                <a:t>P</a:t>
              </a:r>
              <a:r>
                <a:rPr lang="en-US" altLang="en-US" sz="1900" baseline="-25000"/>
                <a:t>1</a:t>
              </a:r>
              <a:endParaRPr lang="en-US" altLang="en-US" sz="1900"/>
            </a:p>
          </p:txBody>
        </p:sp>
        <p:sp>
          <p:nvSpPr>
            <p:cNvPr id="15388" name="Text Box 17"/>
            <p:cNvSpPr txBox="1">
              <a:spLocks noChangeArrowheads="1"/>
            </p:cNvSpPr>
            <p:nvPr/>
          </p:nvSpPr>
          <p:spPr bwMode="auto">
            <a:xfrm>
              <a:off x="1928" y="3049"/>
              <a:ext cx="336" cy="257"/>
            </a:xfrm>
            <a:prstGeom prst="rect">
              <a:avLst/>
            </a:prstGeom>
            <a:solidFill>
              <a:srgbClr val="EFFFEF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1900"/>
                <a:t>P</a:t>
              </a:r>
              <a:r>
                <a:rPr lang="en-US" altLang="en-US" sz="1900" baseline="-25000"/>
                <a:t>2</a:t>
              </a:r>
              <a:endParaRPr lang="en-US" altLang="en-US" sz="1900"/>
            </a:p>
          </p:txBody>
        </p:sp>
        <p:sp>
          <p:nvSpPr>
            <p:cNvPr id="15389" name="Text Box 18"/>
            <p:cNvSpPr txBox="1">
              <a:spLocks noChangeArrowheads="1"/>
            </p:cNvSpPr>
            <p:nvPr/>
          </p:nvSpPr>
          <p:spPr bwMode="auto">
            <a:xfrm>
              <a:off x="1928" y="3410"/>
              <a:ext cx="336" cy="256"/>
            </a:xfrm>
            <a:prstGeom prst="rect">
              <a:avLst/>
            </a:prstGeom>
            <a:solidFill>
              <a:srgbClr val="EFFFEF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1900"/>
                <a:t>P</a:t>
              </a:r>
              <a:r>
                <a:rPr lang="en-US" altLang="en-US" sz="1900" baseline="-25000"/>
                <a:t>3</a:t>
              </a:r>
              <a:endParaRPr lang="en-US" altLang="en-US" sz="1900"/>
            </a:p>
          </p:txBody>
        </p:sp>
      </p:grpSp>
      <p:grpSp>
        <p:nvGrpSpPr>
          <p:cNvPr id="3" name="Group 19"/>
          <p:cNvGrpSpPr>
            <a:grpSpLocks/>
          </p:cNvGrpSpPr>
          <p:nvPr/>
        </p:nvGrpSpPr>
        <p:grpSpPr bwMode="auto">
          <a:xfrm>
            <a:off x="1465263" y="4375150"/>
            <a:ext cx="1582737" cy="2039938"/>
            <a:chOff x="902" y="2539"/>
            <a:chExt cx="997" cy="1285"/>
          </a:xfrm>
        </p:grpSpPr>
        <p:pic>
          <p:nvPicPr>
            <p:cNvPr id="15379" name="Picture 20" descr="SmithWill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6" y="2539"/>
              <a:ext cx="345" cy="3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380" name="Picture 21" descr="ReevesKeanu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8" y="2988"/>
              <a:ext cx="353" cy="3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381" name="Picture 22" descr="SilverstoneAlicia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2" y="3443"/>
              <a:ext cx="369" cy="3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382" name="Line 23"/>
            <p:cNvSpPr>
              <a:spLocks noChangeShapeType="1"/>
            </p:cNvSpPr>
            <p:nvPr/>
          </p:nvSpPr>
          <p:spPr bwMode="auto">
            <a:xfrm>
              <a:off x="1271" y="2852"/>
              <a:ext cx="622" cy="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383" name="Line 24"/>
            <p:cNvSpPr>
              <a:spLocks noChangeShapeType="1"/>
            </p:cNvSpPr>
            <p:nvPr/>
          </p:nvSpPr>
          <p:spPr bwMode="auto">
            <a:xfrm>
              <a:off x="1277" y="3182"/>
              <a:ext cx="622" cy="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384" name="Line 25"/>
            <p:cNvSpPr>
              <a:spLocks noChangeShapeType="1"/>
            </p:cNvSpPr>
            <p:nvPr/>
          </p:nvSpPr>
          <p:spPr bwMode="auto">
            <a:xfrm>
              <a:off x="1268" y="3497"/>
              <a:ext cx="622" cy="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385" name="Text Box 26"/>
            <p:cNvSpPr txBox="1">
              <a:spLocks noChangeArrowheads="1"/>
            </p:cNvSpPr>
            <p:nvPr/>
          </p:nvSpPr>
          <p:spPr bwMode="auto">
            <a:xfrm>
              <a:off x="1336" y="2894"/>
              <a:ext cx="480" cy="2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1900">
                  <a:solidFill>
                    <a:schemeClr val="tx2"/>
                  </a:solidFill>
                </a:rPr>
                <a:t>types</a:t>
              </a:r>
            </a:p>
          </p:txBody>
        </p:sp>
      </p:grpSp>
      <p:grpSp>
        <p:nvGrpSpPr>
          <p:cNvPr id="4" name="Group 27"/>
          <p:cNvGrpSpPr>
            <a:grpSpLocks/>
          </p:cNvGrpSpPr>
          <p:nvPr/>
        </p:nvGrpSpPr>
        <p:grpSpPr bwMode="auto">
          <a:xfrm>
            <a:off x="2960688" y="4089400"/>
            <a:ext cx="3363912" cy="2540000"/>
            <a:chOff x="1865" y="2359"/>
            <a:chExt cx="2112" cy="1600"/>
          </a:xfrm>
        </p:grpSpPr>
        <p:sp>
          <p:nvSpPr>
            <p:cNvPr id="15377" name="Rectangle 28"/>
            <p:cNvSpPr>
              <a:spLocks noChangeArrowheads="1"/>
            </p:cNvSpPr>
            <p:nvPr/>
          </p:nvSpPr>
          <p:spPr bwMode="auto">
            <a:xfrm>
              <a:off x="1865" y="2359"/>
              <a:ext cx="2112" cy="1600"/>
            </a:xfrm>
            <a:prstGeom prst="rect">
              <a:avLst/>
            </a:prstGeom>
            <a:noFill/>
            <a:ln w="38100">
              <a:solidFill>
                <a:schemeClr val="accent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 sz="1900">
                <a:solidFill>
                  <a:srgbClr val="00FF00"/>
                </a:solidFill>
              </a:endParaRPr>
            </a:p>
          </p:txBody>
        </p:sp>
        <p:sp>
          <p:nvSpPr>
            <p:cNvPr id="15378" name="Text Box 29"/>
            <p:cNvSpPr txBox="1">
              <a:spLocks noChangeArrowheads="1"/>
            </p:cNvSpPr>
            <p:nvPr/>
          </p:nvSpPr>
          <p:spPr bwMode="auto">
            <a:xfrm>
              <a:off x="2406" y="2447"/>
              <a:ext cx="1214" cy="2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1900">
                  <a:solidFill>
                    <a:schemeClr val="accent2"/>
                  </a:solidFill>
                </a:rPr>
                <a:t>new mechanism</a:t>
              </a:r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0" y="6488668"/>
            <a:ext cx="510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VC</a:t>
            </a:r>
          </a:p>
        </p:txBody>
      </p:sp>
    </p:spTree>
    <p:extLst>
      <p:ext uri="{BB962C8B-B14F-4D97-AF65-F5344CB8AC3E}">
        <p14:creationId xmlns:p14="http://schemas.microsoft.com/office/powerpoint/2010/main" val="1145865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revelation principle in practice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>
              <a:lnSpc>
                <a:spcPct val="110000"/>
              </a:lnSpc>
              <a:spcBef>
                <a:spcPts val="24"/>
              </a:spcBef>
            </a:pPr>
            <a:r>
              <a:rPr lang="en-US" altLang="en-US" sz="2800" dirty="0"/>
              <a:t>“Only direct mechanisms needed”</a:t>
            </a:r>
          </a:p>
          <a:p>
            <a:pPr marL="114300" indent="-342900">
              <a:lnSpc>
                <a:spcPct val="110000"/>
              </a:lnSpc>
              <a:spcBef>
                <a:spcPts val="24"/>
              </a:spcBef>
              <a:buFont typeface="Arial" charset="0"/>
              <a:buChar char="•"/>
            </a:pPr>
            <a:r>
              <a:rPr lang="en-US" altLang="en-US" sz="2200" b="0" dirty="0"/>
              <a:t>But: strategy formulator might be complex</a:t>
            </a:r>
          </a:p>
          <a:p>
            <a:pPr marL="571500" lvl="1" indent="-342900">
              <a:lnSpc>
                <a:spcPct val="110000"/>
              </a:lnSpc>
              <a:spcBef>
                <a:spcPts val="24"/>
              </a:spcBef>
              <a:spcAft>
                <a:spcPts val="600"/>
              </a:spcAft>
            </a:pPr>
            <a:r>
              <a:rPr lang="en-US" altLang="en-US" dirty="0"/>
              <a:t>Complex to determine and/or execute best-response strategy</a:t>
            </a:r>
          </a:p>
          <a:p>
            <a:pPr marL="571500" lvl="1" indent="-342900">
              <a:lnSpc>
                <a:spcPct val="110000"/>
              </a:lnSpc>
              <a:spcBef>
                <a:spcPts val="24"/>
              </a:spcBef>
              <a:spcAft>
                <a:spcPts val="600"/>
              </a:spcAft>
            </a:pPr>
            <a:r>
              <a:rPr lang="en-US" altLang="en-US" dirty="0">
                <a:solidFill>
                  <a:schemeClr val="tx2"/>
                </a:solidFill>
              </a:rPr>
              <a:t>Computational burden is pushed on the center (i.e., assumed away)</a:t>
            </a:r>
          </a:p>
          <a:p>
            <a:pPr marL="571500" lvl="1" indent="-342900">
              <a:lnSpc>
                <a:spcPct val="110000"/>
              </a:lnSpc>
              <a:spcBef>
                <a:spcPts val="24"/>
              </a:spcBef>
              <a:spcAft>
                <a:spcPts val="600"/>
              </a:spcAft>
            </a:pPr>
            <a:r>
              <a:rPr lang="en-US" altLang="en-US" dirty="0"/>
              <a:t>Thus the revelation principle might not hold in practice if these computational problems are hard</a:t>
            </a:r>
          </a:p>
          <a:p>
            <a:pPr marL="571500" lvl="1" indent="-342900">
              <a:lnSpc>
                <a:spcPct val="110000"/>
              </a:lnSpc>
              <a:spcBef>
                <a:spcPts val="24"/>
              </a:spcBef>
              <a:spcAft>
                <a:spcPts val="600"/>
              </a:spcAft>
            </a:pPr>
            <a:r>
              <a:rPr lang="en-US" altLang="en-US" dirty="0"/>
              <a:t>This problem traditionally ignored in game theory</a:t>
            </a:r>
          </a:p>
          <a:p>
            <a:pPr marL="114300" indent="-342900">
              <a:lnSpc>
                <a:spcPct val="110000"/>
              </a:lnSpc>
              <a:spcBef>
                <a:spcPts val="24"/>
              </a:spcBef>
              <a:buFont typeface="Arial" charset="0"/>
              <a:buChar char="•"/>
            </a:pPr>
            <a:r>
              <a:rPr lang="en-US" altLang="en-US" sz="2200" b="0" dirty="0"/>
              <a:t>But: even if the indirect mechanism has a unique equilibrium, the direct mechanism can have additional bad equilibria</a:t>
            </a:r>
          </a:p>
          <a:p>
            <a:pPr>
              <a:lnSpc>
                <a:spcPct val="110000"/>
              </a:lnSpc>
              <a:spcBef>
                <a:spcPts val="24"/>
              </a:spcBef>
            </a:pPr>
            <a:endParaRPr lang="en-US" altLang="en-US" sz="2200" dirty="0"/>
          </a:p>
          <a:p>
            <a:pPr>
              <a:lnSpc>
                <a:spcPct val="110000"/>
              </a:lnSpc>
              <a:spcBef>
                <a:spcPts val="24"/>
              </a:spcBef>
            </a:pP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0" y="6488668"/>
            <a:ext cx="510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968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revelation principle As an analysis tool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  <a:spcBef>
                <a:spcPts val="24"/>
              </a:spcBef>
            </a:pPr>
            <a:r>
              <a:rPr lang="en-US" altLang="en-US" sz="2400" dirty="0"/>
              <a:t>Best direct mechanism gives tight upper bound on how well any indirect mechanism can do</a:t>
            </a:r>
          </a:p>
          <a:p>
            <a:pPr marL="114300" indent="-342900">
              <a:lnSpc>
                <a:spcPct val="110000"/>
              </a:lnSpc>
              <a:spcBef>
                <a:spcPts val="24"/>
              </a:spcBef>
              <a:buFont typeface="Arial" charset="0"/>
              <a:buChar char="•"/>
            </a:pPr>
            <a:r>
              <a:rPr lang="en-US" altLang="en-US" sz="2200" b="0" dirty="0"/>
              <a:t>Space of direct mechanisms is smaller than that of indirect ones</a:t>
            </a:r>
          </a:p>
          <a:p>
            <a:pPr marL="114300" indent="-342900">
              <a:lnSpc>
                <a:spcPct val="110000"/>
              </a:lnSpc>
              <a:spcBef>
                <a:spcPts val="24"/>
              </a:spcBef>
              <a:buFont typeface="Arial" charset="0"/>
              <a:buChar char="•"/>
            </a:pPr>
            <a:r>
              <a:rPr lang="en-US" altLang="en-US" sz="2200" b="0" dirty="0"/>
              <a:t>One can analyze all direct mechanisms &amp; pick best one</a:t>
            </a:r>
          </a:p>
          <a:p>
            <a:pPr marL="114300" indent="-342900">
              <a:lnSpc>
                <a:spcPct val="110000"/>
              </a:lnSpc>
              <a:spcBef>
                <a:spcPts val="24"/>
              </a:spcBef>
              <a:buFont typeface="Arial" charset="0"/>
              <a:buChar char="•"/>
            </a:pPr>
            <a:r>
              <a:rPr lang="en-US" altLang="en-US" sz="2200" b="0" dirty="0"/>
              <a:t>Thus one can know when one has designed an optimal indirect mechanism (when it is as good as the best direct one)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284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Grade #1: Project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0" dirty="0"/>
              <a:t>Students will complete a </a:t>
            </a:r>
            <a:r>
              <a:rPr lang="en-US" dirty="0"/>
              <a:t>semester-long course project</a:t>
            </a:r>
            <a:r>
              <a:rPr lang="en-US" b="0" dirty="0"/>
              <a:t> on something related to market and mechanism design.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Individual or small group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100% theory, 100% applied, or convex combination</a:t>
            </a:r>
          </a:p>
          <a:p>
            <a:r>
              <a:rPr lang="en-US" dirty="0"/>
              <a:t>Goal</a:t>
            </a:r>
            <a:r>
              <a:rPr lang="en-US" b="0" dirty="0"/>
              <a:t>: create something </a:t>
            </a:r>
            <a:r>
              <a:rPr lang="en-US" dirty="0">
                <a:solidFill>
                  <a:schemeClr val="tx2"/>
                </a:solidFill>
              </a:rPr>
              <a:t>publishable</a:t>
            </a:r>
            <a:r>
              <a:rPr lang="en-US" b="0" dirty="0"/>
              <a:t>!</a:t>
            </a:r>
          </a:p>
          <a:p>
            <a:r>
              <a:rPr lang="en-US" b="0" dirty="0"/>
              <a:t>Important dates: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Project proposals will be due in early March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strike="sngStrike" dirty="0"/>
              <a:t>Project presentations will be during the last 2-3 lectures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Project writeups—formatted as, say, a </a:t>
            </a:r>
            <a:r>
              <a:rPr lang="en-US" b="0" dirty="0" err="1"/>
              <a:t>NeurIPS</a:t>
            </a:r>
            <a:r>
              <a:rPr lang="en-US" b="0" dirty="0"/>
              <a:t> conference paper or similar—will be due by the exam date for this course (Monday, May 17 at 10:30AM).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938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computational issues in mechanism design 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>
              <a:lnSpc>
                <a:spcPct val="110000"/>
              </a:lnSpc>
              <a:spcBef>
                <a:spcPts val="24"/>
              </a:spcBef>
            </a:pPr>
            <a:r>
              <a:rPr lang="en-US" altLang="en-US" sz="2400" dirty="0">
                <a:solidFill>
                  <a:schemeClr val="tx2"/>
                </a:solidFill>
              </a:rPr>
              <a:t>Algorithmic</a:t>
            </a:r>
            <a:r>
              <a:rPr lang="en-US" altLang="en-US" sz="2400" dirty="0"/>
              <a:t> mechanism design</a:t>
            </a:r>
          </a:p>
          <a:p>
            <a:pPr marL="342900" indent="-342900">
              <a:lnSpc>
                <a:spcPct val="110000"/>
              </a:lnSpc>
              <a:spcBef>
                <a:spcPts val="24"/>
              </a:spcBef>
              <a:buFont typeface="Arial" charset="0"/>
              <a:buChar char="•"/>
            </a:pPr>
            <a:r>
              <a:rPr lang="en-US" altLang="en-US" b="0" dirty="0"/>
              <a:t>Sometimes standard mechanisms are too hard to execute computationally (e.g., Clarke requires computing optimal outcome)</a:t>
            </a:r>
          </a:p>
          <a:p>
            <a:pPr marL="342900" indent="-342900">
              <a:lnSpc>
                <a:spcPct val="110000"/>
              </a:lnSpc>
              <a:spcBef>
                <a:spcPts val="24"/>
              </a:spcBef>
              <a:buFont typeface="Arial" charset="0"/>
              <a:buChar char="•"/>
            </a:pPr>
            <a:r>
              <a:rPr lang="en-US" altLang="en-US" b="0" dirty="0"/>
              <a:t>Try to find mechanisms that are easy to execute computationally (and nice in other ways), together with algorithms for executing them</a:t>
            </a:r>
          </a:p>
          <a:p>
            <a:pPr>
              <a:lnSpc>
                <a:spcPct val="110000"/>
              </a:lnSpc>
              <a:spcBef>
                <a:spcPts val="24"/>
              </a:spcBef>
            </a:pPr>
            <a:r>
              <a:rPr lang="en-US" altLang="en-US" sz="2400" dirty="0">
                <a:solidFill>
                  <a:schemeClr val="tx2"/>
                </a:solidFill>
              </a:rPr>
              <a:t>Automated</a:t>
            </a:r>
            <a:r>
              <a:rPr lang="en-US" altLang="en-US" sz="2400" dirty="0"/>
              <a:t> mechanism design</a:t>
            </a:r>
          </a:p>
          <a:p>
            <a:pPr marL="160020" indent="-342900">
              <a:lnSpc>
                <a:spcPct val="110000"/>
              </a:lnSpc>
              <a:spcBef>
                <a:spcPts val="24"/>
              </a:spcBef>
              <a:buFont typeface="Arial" charset="0"/>
              <a:buChar char="•"/>
            </a:pPr>
            <a:r>
              <a:rPr lang="en-US" altLang="en-US" b="0" dirty="0"/>
              <a:t>Given the specific setting (agents, outcomes, types, priors over types, …) and the objective, have a </a:t>
            </a:r>
            <a:r>
              <a:rPr lang="en-US" altLang="en-US" b="0" dirty="0">
                <a:solidFill>
                  <a:schemeClr val="tx2"/>
                </a:solidFill>
              </a:rPr>
              <a:t>computer </a:t>
            </a:r>
            <a:r>
              <a:rPr lang="en-US" altLang="en-US" b="0" dirty="0"/>
              <a:t>solve for the best mechanism for this particular setting</a:t>
            </a:r>
          </a:p>
          <a:p>
            <a:pPr>
              <a:lnSpc>
                <a:spcPct val="110000"/>
              </a:lnSpc>
              <a:spcBef>
                <a:spcPts val="24"/>
              </a:spcBef>
            </a:pPr>
            <a:r>
              <a:rPr lang="en-US" altLang="en-US" sz="2400" dirty="0"/>
              <a:t>When agents have </a:t>
            </a:r>
            <a:r>
              <a:rPr lang="en-US" altLang="en-US" sz="2400" dirty="0">
                <a:solidFill>
                  <a:schemeClr val="tx2"/>
                </a:solidFill>
              </a:rPr>
              <a:t>computational limitations</a:t>
            </a:r>
            <a:r>
              <a:rPr lang="en-US" altLang="en-US" sz="2400" dirty="0"/>
              <a:t>, they will not necessarily play in a game-theoretically optimal way</a:t>
            </a:r>
          </a:p>
          <a:p>
            <a:pPr marL="160020" indent="-342900">
              <a:lnSpc>
                <a:spcPct val="110000"/>
              </a:lnSpc>
              <a:spcBef>
                <a:spcPts val="24"/>
              </a:spcBef>
              <a:buFont typeface="Arial" charset="0"/>
              <a:buChar char="•"/>
            </a:pPr>
            <a:r>
              <a:rPr lang="en-US" altLang="en-US" b="0" dirty="0"/>
              <a:t>Revelation principle can collapse; need to look at </a:t>
            </a:r>
            <a:r>
              <a:rPr lang="en-US" altLang="en-US" b="0" dirty="0" err="1"/>
              <a:t>nontruthful</a:t>
            </a:r>
            <a:r>
              <a:rPr lang="en-US" altLang="en-US" b="0" dirty="0"/>
              <a:t> mechanisms</a:t>
            </a:r>
          </a:p>
          <a:p>
            <a:pPr>
              <a:lnSpc>
                <a:spcPct val="110000"/>
              </a:lnSpc>
              <a:spcBef>
                <a:spcPts val="24"/>
              </a:spcBef>
            </a:pPr>
            <a:r>
              <a:rPr lang="en-US" altLang="en-US" sz="2400" dirty="0"/>
              <a:t>Many other things (computing the outcomes in a </a:t>
            </a:r>
            <a:r>
              <a:rPr lang="en-US" altLang="en-US" sz="2400" dirty="0">
                <a:solidFill>
                  <a:schemeClr val="tx2"/>
                </a:solidFill>
              </a:rPr>
              <a:t>distributed </a:t>
            </a:r>
            <a:r>
              <a:rPr lang="en-US" altLang="en-US" sz="2400" dirty="0"/>
              <a:t>manner; what if the agents come in over time (</a:t>
            </a:r>
            <a:r>
              <a:rPr lang="en-US" altLang="en-US" sz="2400" dirty="0">
                <a:solidFill>
                  <a:schemeClr val="tx2"/>
                </a:solidFill>
              </a:rPr>
              <a:t>online </a:t>
            </a:r>
            <a:r>
              <a:rPr lang="en-US" altLang="en-US" sz="2400" dirty="0"/>
              <a:t>setting); …) – many good project ideas here </a:t>
            </a:r>
            <a:r>
              <a:rPr lang="en-US" altLang="en-US" sz="2400" dirty="0">
                <a:sym typeface="Wingdings"/>
              </a:rPr>
              <a:t>.</a:t>
            </a:r>
            <a:endParaRPr lang="en-US" alt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0" y="6488668"/>
            <a:ext cx="1151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VC, AGT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321690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817477"/>
            <a:ext cx="9144001" cy="132561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Running Example: </a:t>
            </a:r>
            <a:r>
              <a:rPr lang="en-US" dirty="0">
                <a:solidFill>
                  <a:schemeClr val="tx1"/>
                </a:solidFill>
              </a:rPr>
              <a:t>Mechanism Design for</a:t>
            </a:r>
            <a:r>
              <a:rPr lang="en-US" dirty="0"/>
              <a:t> Kidney Exchange</a:t>
            </a:r>
            <a:endParaRPr lang="en-US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0433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players and their incentives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Clearinghouse cares about global welfare:</a:t>
            </a:r>
          </a:p>
          <a:p>
            <a:pPr lvl="1"/>
            <a:r>
              <a:rPr lang="en-US" dirty="0"/>
              <a:t>How many patients received kidneys (over time)?</a:t>
            </a:r>
          </a:p>
          <a:p>
            <a:pPr lvl="1"/>
            <a:endParaRPr lang="en-US" dirty="0"/>
          </a:p>
          <a:p>
            <a:r>
              <a:rPr lang="en-US" dirty="0"/>
              <a:t>Transplant centers care about their individual welfare:</a:t>
            </a:r>
          </a:p>
          <a:p>
            <a:pPr lvl="1"/>
            <a:r>
              <a:rPr lang="en-US" dirty="0"/>
              <a:t>How many of my own patients received kidneys?</a:t>
            </a:r>
          </a:p>
          <a:p>
            <a:pPr lvl="1"/>
            <a:endParaRPr lang="en-US" dirty="0"/>
          </a:p>
          <a:p>
            <a:r>
              <a:rPr lang="en-US" dirty="0"/>
              <a:t>Patient-donor pairs care about their individual welfare:</a:t>
            </a:r>
          </a:p>
          <a:p>
            <a:pPr lvl="1"/>
            <a:r>
              <a:rPr lang="en-US" dirty="0"/>
              <a:t>Did I receive a kidney?</a:t>
            </a:r>
          </a:p>
          <a:p>
            <a:pPr lvl="1"/>
            <a:r>
              <a:rPr lang="en-US" dirty="0"/>
              <a:t>(Most work considers just clearinghouse and centers)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96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620000" cy="1371600"/>
          </a:xfrm>
        </p:spPr>
        <p:txBody>
          <a:bodyPr>
            <a:normAutofit/>
          </a:bodyPr>
          <a:lstStyle/>
          <a:p>
            <a:r>
              <a:rPr lang="en-US" dirty="0"/>
              <a:t>Private vs Global Matching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33</a:t>
            </a:fld>
            <a:endParaRPr lang="en-US"/>
          </a:p>
        </p:txBody>
      </p:sp>
      <p:pic>
        <p:nvPicPr>
          <p:cNvPr id="5" name="Picture 4" descr="Screen Shot 2015-12-03 at 11.59.08 P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2177344"/>
            <a:ext cx="8027524" cy="3300587"/>
          </a:xfrm>
          <a:prstGeom prst="rect">
            <a:avLst/>
          </a:prstGeom>
          <a:solidFill>
            <a:schemeClr val="tx2"/>
          </a:solidFill>
        </p:spPr>
      </p:pic>
      <p:grpSp>
        <p:nvGrpSpPr>
          <p:cNvPr id="17" name="Group 16"/>
          <p:cNvGrpSpPr/>
          <p:nvPr/>
        </p:nvGrpSpPr>
        <p:grpSpPr>
          <a:xfrm>
            <a:off x="-140864" y="-996225"/>
            <a:ext cx="7591531" cy="6872091"/>
            <a:chOff x="-140864" y="-1063957"/>
            <a:chExt cx="7591531" cy="6872091"/>
          </a:xfrm>
        </p:grpSpPr>
        <p:sp>
          <p:nvSpPr>
            <p:cNvPr id="10" name="Arc 9"/>
            <p:cNvSpPr/>
            <p:nvPr/>
          </p:nvSpPr>
          <p:spPr>
            <a:xfrm rot="9080564">
              <a:off x="-140864" y="-1063957"/>
              <a:ext cx="7244446" cy="5345880"/>
            </a:xfrm>
            <a:prstGeom prst="arc">
              <a:avLst>
                <a:gd name="adj1" fmla="val 14103787"/>
                <a:gd name="adj2" fmla="val 17588415"/>
              </a:avLst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Straight Connector 11"/>
            <p:cNvCxnSpPr>
              <a:stCxn id="10" idx="2"/>
            </p:cNvCxnSpPr>
            <p:nvPr/>
          </p:nvCxnSpPr>
          <p:spPr>
            <a:xfrm flipH="1">
              <a:off x="169333" y="4368357"/>
              <a:ext cx="3578551" cy="443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>
              <a:stCxn id="10" idx="0"/>
            </p:cNvCxnSpPr>
            <p:nvPr/>
          </p:nvCxnSpPr>
          <p:spPr>
            <a:xfrm flipV="1">
              <a:off x="6077124" y="1778000"/>
              <a:ext cx="1943" cy="1119862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5283200" y="3640667"/>
              <a:ext cx="2167467" cy="2167467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5730" y="5581222"/>
            <a:ext cx="4445000" cy="11684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9249" y="1794960"/>
            <a:ext cx="1590892" cy="1318323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3326" y="1603685"/>
            <a:ext cx="2548467" cy="516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795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the 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the type of an agent?</a:t>
            </a:r>
          </a:p>
          <a:p>
            <a:r>
              <a:rPr lang="en-US" dirty="0"/>
              <a:t>What is the utility function for an agent?</a:t>
            </a:r>
          </a:p>
          <a:p>
            <a:r>
              <a:rPr lang="en-US" dirty="0"/>
              <a:t>What would it mean for a mechanism to be: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 err="1"/>
              <a:t>Strategyproof</a:t>
            </a:r>
            <a:endParaRPr lang="en-US" dirty="0"/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Individually rational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Efficient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681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7333" y="5332856"/>
            <a:ext cx="1675342" cy="112763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Known 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Theory</a:t>
            </a:r>
            <a:r>
              <a:rPr lang="en-US" sz="1800" dirty="0"/>
              <a:t> </a:t>
            </a:r>
            <a:r>
              <a:rPr lang="en-US" sz="1400" dirty="0"/>
              <a:t>[</a:t>
            </a:r>
            <a:r>
              <a:rPr lang="en-US" sz="1400" dirty="0" err="1"/>
              <a:t>Roth&amp;Ashlagi</a:t>
            </a:r>
            <a:r>
              <a:rPr lang="en-US" sz="1400" dirty="0"/>
              <a:t> 14, </a:t>
            </a:r>
            <a:r>
              <a:rPr lang="en-US" sz="1400" dirty="0" err="1"/>
              <a:t>Ashlagi</a:t>
            </a:r>
            <a:r>
              <a:rPr lang="en-US" sz="1400" dirty="0"/>
              <a:t> et al. 15, </a:t>
            </a:r>
            <a:r>
              <a:rPr lang="en-US" sz="1400" dirty="0" err="1"/>
              <a:t>Toulis&amp;Parkes</a:t>
            </a:r>
            <a:r>
              <a:rPr lang="en-US" sz="1400" dirty="0"/>
              <a:t> 15]</a:t>
            </a:r>
            <a:r>
              <a:rPr lang="en-US" dirty="0"/>
              <a:t>: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Can’t have a strategy-proof and efficient mechanism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Can get “close” by relaxing some efficiency requirements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Even for the </a:t>
            </a:r>
            <a:r>
              <a:rPr lang="en-US" dirty="0">
                <a:solidFill>
                  <a:schemeClr val="tx2"/>
                </a:solidFill>
              </a:rPr>
              <a:t>undirected</a:t>
            </a:r>
            <a:r>
              <a:rPr lang="en-US" dirty="0"/>
              <a:t> (2-cycle) case: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dirty="0"/>
              <a:t>No deterministic SP mechanism can give 2-eps approximation to social welfare maximization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dirty="0"/>
              <a:t>No randomized SP mechanism can give 6/5-eps </a:t>
            </a:r>
            <a:r>
              <a:rPr lang="en-US" dirty="0" err="1"/>
              <a:t>approx</a:t>
            </a:r>
            <a:endParaRPr lang="en-US" dirty="0"/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But!  Ongoing work by a few groups hints at </a:t>
            </a:r>
            <a:r>
              <a:rPr lang="en-US" dirty="0">
                <a:solidFill>
                  <a:schemeClr val="tx2"/>
                </a:solidFill>
              </a:rPr>
              <a:t>dynamic models</a:t>
            </a:r>
            <a:r>
              <a:rPr lang="en-US" dirty="0"/>
              <a:t> being both more realistic and less “impossible”!</a:t>
            </a:r>
          </a:p>
          <a:p>
            <a:r>
              <a:rPr lang="en-US" dirty="0"/>
              <a:t>Reality: transplant centers strategize like crazy!  </a:t>
            </a:r>
            <a:r>
              <a:rPr lang="en-US" sz="1400" dirty="0"/>
              <a:t>[</a:t>
            </a:r>
            <a:r>
              <a:rPr lang="en-US" sz="1400" dirty="0" err="1"/>
              <a:t>Stewert</a:t>
            </a:r>
            <a:r>
              <a:rPr lang="en-US" sz="1400" dirty="0"/>
              <a:t> et al. 13]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023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620000" cy="1371600"/>
          </a:xfrm>
        </p:spPr>
        <p:txBody>
          <a:bodyPr/>
          <a:lstStyle/>
          <a:p>
            <a:r>
              <a:rPr lang="en-US" dirty="0"/>
              <a:t>Grade #2: Present a paper (on Zoom/YouTube/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Students will pick a paper (or papers, or chapter, or topic, or …) to present, and will create a small video recording (let’s say 15 minutes, but this is flexible) that we can post online!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Good for you!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Good for your fellow classmates!</a:t>
            </a:r>
          </a:p>
          <a:p>
            <a:r>
              <a:rPr lang="en-US" dirty="0"/>
              <a:t>Check out the course webpage for topics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Also: feel free to suggest a topic you like!</a:t>
            </a:r>
          </a:p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6A843A-335A-EA41-8D30-E4357F7A8CE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49432" y="3939381"/>
            <a:ext cx="2837368" cy="2299954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4297D83-2EBD-B143-A83E-9F71E7251C77}"/>
              </a:ext>
            </a:extLst>
          </p:cNvPr>
          <p:cNvSpPr/>
          <p:nvPr/>
        </p:nvSpPr>
        <p:spPr>
          <a:xfrm>
            <a:off x="457200" y="5089358"/>
            <a:ext cx="4990011" cy="744582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You are welcome (&amp; encouraged!) to choose a topic related to your final project!</a:t>
            </a:r>
          </a:p>
        </p:txBody>
      </p:sp>
    </p:spTree>
    <p:extLst>
      <p:ext uri="{BB962C8B-B14F-4D97-AF65-F5344CB8AC3E}">
        <p14:creationId xmlns:p14="http://schemas.microsoft.com/office/powerpoint/2010/main" val="1380528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116286"/>
            <a:ext cx="8989454" cy="1029397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This class:</a:t>
            </a:r>
            <a:br>
              <a:rPr lang="en-US" dirty="0"/>
            </a:br>
            <a:r>
              <a:rPr lang="en-US" dirty="0"/>
              <a:t>Social Choice &amp; </a:t>
            </a:r>
            <a:br>
              <a:rPr lang="en-US" dirty="0"/>
            </a:br>
            <a:r>
              <a:rPr lang="en-US" dirty="0"/>
              <a:t>Mechanism Design Primer</a:t>
            </a:r>
            <a:endParaRPr lang="en-US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6507126"/>
            <a:ext cx="87026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Thanks to: AGT book, </a:t>
            </a:r>
            <a:r>
              <a:rPr lang="en-US" sz="1600" dirty="0" err="1"/>
              <a:t>Conitzer</a:t>
            </a:r>
            <a:r>
              <a:rPr lang="en-US" sz="1600" dirty="0"/>
              <a:t> (VC), Parkes (DP), </a:t>
            </a:r>
            <a:r>
              <a:rPr lang="en-US" sz="1600" dirty="0" err="1"/>
              <a:t>Procaccia</a:t>
            </a:r>
            <a:r>
              <a:rPr lang="en-US" sz="1600" dirty="0"/>
              <a:t> (AP), </a:t>
            </a:r>
            <a:r>
              <a:rPr lang="en-US" sz="1600" dirty="0" err="1"/>
              <a:t>Sandholm</a:t>
            </a:r>
            <a:r>
              <a:rPr lang="en-US" sz="1600" dirty="0"/>
              <a:t> (TS)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5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4842" y="3875329"/>
            <a:ext cx="4939770" cy="1902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9189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Social choice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en-US" dirty="0"/>
              <a:t>A mathematical theory that focuses on </a:t>
            </a:r>
            <a:r>
              <a:rPr lang="en-US" altLang="en-US" dirty="0">
                <a:solidFill>
                  <a:schemeClr val="tx2"/>
                </a:solidFill>
              </a:rPr>
              <a:t>aggregation of individuals’ preferences </a:t>
            </a:r>
            <a:r>
              <a:rPr lang="en-US" altLang="en-US" dirty="0"/>
              <a:t>over alternatives, usually in an attempt to collectively choose amongst all alternatives.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en-US" b="0" dirty="0"/>
              <a:t>A single alternative (e.g., a president)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en-US" b="0" dirty="0"/>
              <a:t>A vector of alternatives or outcomes (e.g., allocation of money, goods, tasks, jobs, resources, </a:t>
            </a:r>
            <a:r>
              <a:rPr lang="en-US" altLang="en-US" b="0" dirty="0" err="1"/>
              <a:t>etc</a:t>
            </a:r>
            <a:r>
              <a:rPr lang="en-US" altLang="en-US" b="0" dirty="0"/>
              <a:t>)</a:t>
            </a:r>
          </a:p>
          <a:p>
            <a:r>
              <a:rPr lang="en-US" altLang="en-US" dirty="0"/>
              <a:t>Agents reveal their preferences to a center</a:t>
            </a:r>
          </a:p>
          <a:p>
            <a:r>
              <a:rPr lang="en-US" altLang="en-US" dirty="0"/>
              <a:t>A </a:t>
            </a:r>
            <a:r>
              <a:rPr lang="en-US" altLang="en-US" dirty="0">
                <a:solidFill>
                  <a:schemeClr val="tx2"/>
                </a:solidFill>
              </a:rPr>
              <a:t>social choice function</a:t>
            </a:r>
            <a:r>
              <a:rPr lang="en-US" altLang="en-US" dirty="0"/>
              <a:t> then: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en-US" b="0" dirty="0"/>
              <a:t>aggregates those preferences and picks outcome</a:t>
            </a:r>
          </a:p>
          <a:p>
            <a:r>
              <a:rPr lang="en-US" altLang="en-US" dirty="0"/>
              <a:t>Voting in elections, bidding on items on eBay, requesting a specific paper/lecture presentation in CMSC828M, </a:t>
            </a:r>
            <a:r>
              <a:rPr lang="is-IS" altLang="en-US" dirty="0"/>
              <a:t>…</a:t>
            </a:r>
            <a:endParaRPr lang="en-US" altLang="en-US" dirty="0"/>
          </a:p>
          <a:p>
            <a:endParaRPr lang="en-US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602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5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620000" cy="1371600"/>
          </a:xfrm>
        </p:spPr>
        <p:txBody>
          <a:bodyPr/>
          <a:lstStyle/>
          <a:p>
            <a:r>
              <a:rPr lang="en-US"/>
              <a:t>Formal Model of voting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Set of </a:t>
            </a:r>
            <a:r>
              <a:rPr lang="en-US" dirty="0">
                <a:solidFill>
                  <a:schemeClr val="tx2"/>
                </a:solidFill>
              </a:rPr>
              <a:t>voters</a:t>
            </a:r>
            <a:r>
              <a:rPr lang="en-US" dirty="0"/>
              <a:t> </a:t>
            </a:r>
            <a:r>
              <a:rPr lang="en-US" i="1" dirty="0"/>
              <a:t>N</a:t>
            </a:r>
            <a:r>
              <a:rPr lang="en-US" dirty="0"/>
              <a:t> and a set of </a:t>
            </a:r>
            <a:r>
              <a:rPr lang="en-US" dirty="0">
                <a:solidFill>
                  <a:schemeClr val="tx2"/>
                </a:solidFill>
              </a:rPr>
              <a:t>alternatives</a:t>
            </a:r>
            <a:r>
              <a:rPr lang="en-US" i="1" dirty="0"/>
              <a:t> A</a:t>
            </a:r>
            <a:endParaRPr lang="en-US" dirty="0"/>
          </a:p>
          <a:p>
            <a:r>
              <a:rPr lang="en-US" dirty="0"/>
              <a:t>Each voter ranks the alternatives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Full ranking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Partial ranking (e.g., US presidential election)</a:t>
            </a:r>
          </a:p>
          <a:p>
            <a:r>
              <a:rPr lang="en-US" dirty="0"/>
              <a:t>A </a:t>
            </a:r>
            <a:r>
              <a:rPr lang="en-US" dirty="0">
                <a:solidFill>
                  <a:schemeClr val="tx2"/>
                </a:solidFill>
              </a:rPr>
              <a:t>preference profile</a:t>
            </a:r>
            <a:r>
              <a:rPr lang="en-US" dirty="0"/>
              <a:t> is the set of all voters’ rankings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7</a:t>
            </a:fld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2785580"/>
              </p:ext>
            </p:extLst>
          </p:nvPr>
        </p:nvGraphicFramePr>
        <p:xfrm>
          <a:off x="1219200" y="4584700"/>
          <a:ext cx="6096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28953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Voting Rules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7620000" cy="4780935"/>
          </a:xfrm>
        </p:spPr>
        <p:txBody>
          <a:bodyPr>
            <a:normAutofit/>
          </a:bodyPr>
          <a:lstStyle/>
          <a:p>
            <a:r>
              <a:rPr lang="en-US" dirty="0"/>
              <a:t>A </a:t>
            </a:r>
            <a:r>
              <a:rPr lang="en-US" dirty="0">
                <a:solidFill>
                  <a:schemeClr val="tx2"/>
                </a:solidFill>
              </a:rPr>
              <a:t>voting rule</a:t>
            </a:r>
            <a:r>
              <a:rPr lang="en-US" dirty="0"/>
              <a:t> is a function that maps preference profiles to alternatives</a:t>
            </a:r>
          </a:p>
          <a:p>
            <a:r>
              <a:rPr lang="en-US" dirty="0"/>
              <a:t>Many different voting rules – we’ll discuss more later</a:t>
            </a:r>
          </a:p>
          <a:p>
            <a:r>
              <a:rPr lang="en-US" dirty="0">
                <a:solidFill>
                  <a:schemeClr val="tx2"/>
                </a:solidFill>
              </a:rPr>
              <a:t>Plurality</a:t>
            </a:r>
            <a:r>
              <a:rPr lang="en-US" dirty="0"/>
              <a:t>: each voter’s top-ranked alternative gets one point, the alternative with the most points wins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i="1" dirty="0"/>
              <a:t>a</a:t>
            </a:r>
            <a:r>
              <a:rPr lang="en-US" dirty="0"/>
              <a:t>: 2 points; </a:t>
            </a:r>
            <a:r>
              <a:rPr lang="en-US" i="1" dirty="0"/>
              <a:t>b</a:t>
            </a:r>
            <a:r>
              <a:rPr lang="en-US" dirty="0"/>
              <a:t>: 1 point; </a:t>
            </a:r>
            <a:r>
              <a:rPr lang="en-US" i="1" dirty="0"/>
              <a:t>c</a:t>
            </a:r>
            <a:r>
              <a:rPr lang="en-US" dirty="0"/>
              <a:t>: 1 point  </a:t>
            </a:r>
            <a:r>
              <a:rPr lang="en-US" dirty="0">
                <a:sym typeface="Wingdings"/>
              </a:rPr>
              <a:t>  </a:t>
            </a:r>
            <a:r>
              <a:rPr lang="en-US" i="1" dirty="0">
                <a:solidFill>
                  <a:schemeClr val="tx2"/>
                </a:solidFill>
                <a:sym typeface="Wingdings"/>
              </a:rPr>
              <a:t>a</a:t>
            </a:r>
            <a:r>
              <a:rPr lang="en-US" dirty="0">
                <a:solidFill>
                  <a:schemeClr val="tx2"/>
                </a:solidFill>
                <a:sym typeface="Wingdings"/>
              </a:rPr>
              <a:t> wins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8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8349788"/>
              </p:ext>
            </p:extLst>
          </p:nvPr>
        </p:nvGraphicFramePr>
        <p:xfrm>
          <a:off x="1219200" y="4039013"/>
          <a:ext cx="6096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7374841" y="4684516"/>
            <a:ext cx="15485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??????????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7341" y="5584479"/>
            <a:ext cx="1850103" cy="1177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663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Transferable Vote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7929154" cy="4373563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solidFill>
                  <a:schemeClr val="tx2"/>
                </a:solidFill>
              </a:rPr>
              <a:t>Wasted votes</a:t>
            </a:r>
            <a:r>
              <a:rPr lang="en-US" dirty="0"/>
              <a:t>: any vote not cast for a winning alternative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Plurality wastes many votes (US two-party system </a:t>
            </a:r>
            <a:r>
              <a:rPr lang="is-IS" b="0" dirty="0"/>
              <a:t>…)</a:t>
            </a:r>
          </a:p>
          <a:p>
            <a:pPr marL="342900" indent="-342900">
              <a:buFont typeface="Arial" charset="0"/>
              <a:buChar char="•"/>
            </a:pPr>
            <a:r>
              <a:rPr lang="is-IS" b="0" dirty="0"/>
              <a:t>Reducing wasted votes is pragmatic (increases voter participation if they feel like votes matter) and more fair</a:t>
            </a:r>
            <a:endParaRPr lang="en-US" b="0" dirty="0"/>
          </a:p>
          <a:p>
            <a:r>
              <a:rPr lang="en-US" dirty="0">
                <a:solidFill>
                  <a:schemeClr val="tx2"/>
                </a:solidFill>
              </a:rPr>
              <a:t>Single transferable vote</a:t>
            </a:r>
            <a:r>
              <a:rPr lang="en-US" dirty="0">
                <a:sym typeface="Wingdings"/>
              </a:rPr>
              <a:t> (STV):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Given </a:t>
            </a:r>
            <a:r>
              <a:rPr lang="en-US" b="0" i="1" dirty="0"/>
              <a:t>m</a:t>
            </a:r>
            <a:r>
              <a:rPr lang="en-US" b="0" dirty="0"/>
              <a:t> alternatives, runs </a:t>
            </a:r>
            <a:r>
              <a:rPr lang="en-US" b="0" i="1" dirty="0"/>
              <a:t>m</a:t>
            </a:r>
            <a:r>
              <a:rPr lang="en-US" b="0" dirty="0"/>
              <a:t>-1 rounds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Each round, alternative with fewest plurality votes is eliminated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Winner is the last remaining alternative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(General: If there is more than one seat, stop when #seats remain)</a:t>
            </a:r>
          </a:p>
          <a:p>
            <a:r>
              <a:rPr lang="en-US" dirty="0"/>
              <a:t>Ireland, Australia, New Zealand, a few other countries use STV (and coincidentally have more effective “third” parties</a:t>
            </a:r>
            <a:r>
              <a:rPr lang="is-IS" dirty="0"/>
              <a:t>…)</a:t>
            </a:r>
          </a:p>
          <a:p>
            <a:pPr marL="342900" indent="-342900">
              <a:buFont typeface="Arial" charset="0"/>
              <a:buChar char="•"/>
            </a:pPr>
            <a:r>
              <a:rPr lang="is-IS" b="0" dirty="0"/>
              <a:t>You might hear this called “instant run-off voting” – this is equivalent to the single-winner version of STV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92007" y="5857345"/>
            <a:ext cx="894347" cy="89434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13709" y="2225758"/>
            <a:ext cx="1326981" cy="1039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653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0.1|0|0.1|0.1|0.1|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0.1|0|0.1|0.1|0.1|0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ssential">
  <a:themeElements>
    <a:clrScheme name="Essent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Essentia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sential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Essential.thmx</Template>
  <TotalTime>8809</TotalTime>
  <Words>3559</Words>
  <Application>Microsoft Macintosh PowerPoint</Application>
  <PresentationFormat>On-screen Show (4:3)</PresentationFormat>
  <Paragraphs>491</Paragraphs>
  <Slides>35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1" baseType="lpstr">
      <vt:lpstr>Arial</vt:lpstr>
      <vt:lpstr>Arial Black</vt:lpstr>
      <vt:lpstr>Calibri</vt:lpstr>
      <vt:lpstr>Helvetica</vt:lpstr>
      <vt:lpstr>Times</vt:lpstr>
      <vt:lpstr>Essential</vt:lpstr>
      <vt:lpstr>Applied Mechanism Design For Social Good</vt:lpstr>
      <vt:lpstr>A couple of quick reminders …</vt:lpstr>
      <vt:lpstr>Grade #1: Project</vt:lpstr>
      <vt:lpstr>Grade #2: Present a paper (on Zoom/YouTube/etc)</vt:lpstr>
      <vt:lpstr>This class: Social Choice &amp;  Mechanism Design Primer</vt:lpstr>
      <vt:lpstr>Social choice</vt:lpstr>
      <vt:lpstr>Formal Model of voting</vt:lpstr>
      <vt:lpstr>Voting Rules</vt:lpstr>
      <vt:lpstr>Single Transferable Vote</vt:lpstr>
      <vt:lpstr>STV Example</vt:lpstr>
      <vt:lpstr>Manipulation: Agenda paradox</vt:lpstr>
      <vt:lpstr>How should we design voting rules?</vt:lpstr>
      <vt:lpstr>How should we design voting rules?</vt:lpstr>
      <vt:lpstr>How should we design voting rules?</vt:lpstr>
      <vt:lpstr>Computational Social Choice</vt:lpstr>
      <vt:lpstr>Mechanism Design: Model</vt:lpstr>
      <vt:lpstr>Mechanism Design Without Money</vt:lpstr>
      <vt:lpstr>Pictorially …</vt:lpstr>
      <vt:lpstr>A (Silly) Mechanism that does not implement welfare max</vt:lpstr>
      <vt:lpstr>Mechanism Design With Money</vt:lpstr>
      <vt:lpstr>Vickrey’s Second Price Auction Isn’t manipulable</vt:lpstr>
      <vt:lpstr>The Clarke (aka VCG) mechanism</vt:lpstr>
      <vt:lpstr>Incentive compatibility</vt:lpstr>
      <vt:lpstr>VCG is strategyproof</vt:lpstr>
      <vt:lpstr>Individual rationality</vt:lpstr>
      <vt:lpstr>Why only truthful direct-revelation mechanisms? </vt:lpstr>
      <vt:lpstr>The revelation principle</vt:lpstr>
      <vt:lpstr>revelation principle in practice</vt:lpstr>
      <vt:lpstr>revelation principle As an analysis tool</vt:lpstr>
      <vt:lpstr>computational issues in mechanism design </vt:lpstr>
      <vt:lpstr>Running Example: Mechanism Design for Kidney Exchange</vt:lpstr>
      <vt:lpstr>The players and their incentives</vt:lpstr>
      <vt:lpstr>Private vs Global Matching</vt:lpstr>
      <vt:lpstr>Modeling the problem</vt:lpstr>
      <vt:lpstr>Known Results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Kidney Exchange at CMU</dc:title>
  <dc:creator>John Dickerson</dc:creator>
  <cp:lastModifiedBy>John Paul Dickerson</cp:lastModifiedBy>
  <cp:revision>1096</cp:revision>
  <cp:lastPrinted>2016-09-06T05:34:26Z</cp:lastPrinted>
  <dcterms:created xsi:type="dcterms:W3CDTF">2013-03-05T15:39:19Z</dcterms:created>
  <dcterms:modified xsi:type="dcterms:W3CDTF">2021-02-25T20:47:52Z</dcterms:modified>
</cp:coreProperties>
</file>